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806" r:id="rId3"/>
    <p:sldId id="258" r:id="rId4"/>
    <p:sldId id="259" r:id="rId5"/>
    <p:sldId id="263" r:id="rId6"/>
    <p:sldId id="264" r:id="rId7"/>
    <p:sldId id="270" r:id="rId8"/>
    <p:sldId id="277" r:id="rId9"/>
    <p:sldId id="271" r:id="rId10"/>
    <p:sldId id="272" r:id="rId11"/>
    <p:sldId id="273" r:id="rId12"/>
    <p:sldId id="274" r:id="rId13"/>
    <p:sldId id="275" r:id="rId14"/>
    <p:sldId id="260" r:id="rId15"/>
    <p:sldId id="266" r:id="rId16"/>
    <p:sldId id="267" r:id="rId17"/>
    <p:sldId id="261" r:id="rId18"/>
    <p:sldId id="268" r:id="rId19"/>
    <p:sldId id="262" r:id="rId20"/>
    <p:sldId id="807" r:id="rId21"/>
    <p:sldId id="269" r:id="rId22"/>
    <p:sldId id="276" r:id="rId23"/>
    <p:sldId id="278" r:id="rId24"/>
    <p:sldId id="282" r:id="rId25"/>
    <p:sldId id="279" r:id="rId26"/>
    <p:sldId id="280" r:id="rId27"/>
    <p:sldId id="281" r:id="rId28"/>
    <p:sldId id="283" r:id="rId29"/>
    <p:sldId id="284" r:id="rId30"/>
    <p:sldId id="288" r:id="rId31"/>
    <p:sldId id="285" r:id="rId32"/>
    <p:sldId id="287" r:id="rId33"/>
    <p:sldId id="286" r:id="rId34"/>
    <p:sldId id="289" r:id="rId35"/>
    <p:sldId id="257" r:id="rId36"/>
    <p:sldId id="296" r:id="rId37"/>
    <p:sldId id="290" r:id="rId38"/>
    <p:sldId id="291" r:id="rId39"/>
    <p:sldId id="292" r:id="rId40"/>
    <p:sldId id="293" r:id="rId41"/>
    <p:sldId id="294" r:id="rId42"/>
    <p:sldId id="295" r:id="rId43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63" autoAdjust="0"/>
    <p:restoredTop sz="94660"/>
  </p:normalViewPr>
  <p:slideViewPr>
    <p:cSldViewPr snapToGrid="0">
      <p:cViewPr varScale="1">
        <p:scale>
          <a:sx n="67" d="100"/>
          <a:sy n="67" d="100"/>
        </p:scale>
        <p:origin x="67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BBD400-6EB5-45C8-8AF0-D62ED5A08CC3}" type="datetimeFigureOut">
              <a:rPr lang="es-MX" smtClean="0"/>
              <a:t>15/11/2021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857A9D-A694-4703-A404-1DFE2AE12F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00329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7202799-3668-439D-A760-65307E20B699}" type="slidenum">
              <a:rPr lang="es-ES"/>
              <a:pPr eaLnBrk="1" hangingPunct="1"/>
              <a:t>32</a:t>
            </a:fld>
            <a:endParaRPr lang="es-ES"/>
          </a:p>
        </p:txBody>
      </p:sp>
      <p:sp>
        <p:nvSpPr>
          <p:cNvPr id="583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672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CCD1D-F95D-49DE-8F82-FDC91F22F290}" type="datetimeFigureOut">
              <a:rPr lang="es-MX" smtClean="0"/>
              <a:t>15/11/2021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F9D3-BDD1-4844-B375-C61D30B206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87543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CCD1D-F95D-49DE-8F82-FDC91F22F290}" type="datetimeFigureOut">
              <a:rPr lang="es-MX" smtClean="0"/>
              <a:t>15/11/2021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F9D3-BDD1-4844-B375-C61D30B206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71023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CCD1D-F95D-49DE-8F82-FDC91F22F290}" type="datetimeFigureOut">
              <a:rPr lang="es-MX" smtClean="0"/>
              <a:t>15/11/2021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F9D3-BDD1-4844-B375-C61D30B206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4469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4D6377-A3EF-4119-800F-F6E1B21620DB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0954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CCD1D-F95D-49DE-8F82-FDC91F22F290}" type="datetimeFigureOut">
              <a:rPr lang="es-MX" smtClean="0"/>
              <a:t>15/11/2021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F9D3-BDD1-4844-B375-C61D30B206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06397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CCD1D-F95D-49DE-8F82-FDC91F22F290}" type="datetimeFigureOut">
              <a:rPr lang="es-MX" smtClean="0"/>
              <a:t>15/11/2021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F9D3-BDD1-4844-B375-C61D30B206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90284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CCD1D-F95D-49DE-8F82-FDC91F22F290}" type="datetimeFigureOut">
              <a:rPr lang="es-MX" smtClean="0"/>
              <a:t>15/11/2021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F9D3-BDD1-4844-B375-C61D30B206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1074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CCD1D-F95D-49DE-8F82-FDC91F22F290}" type="datetimeFigureOut">
              <a:rPr lang="es-MX" smtClean="0"/>
              <a:t>15/11/2021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F9D3-BDD1-4844-B375-C61D30B206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9248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CCD1D-F95D-49DE-8F82-FDC91F22F290}" type="datetimeFigureOut">
              <a:rPr lang="es-MX" smtClean="0"/>
              <a:t>15/11/2021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F9D3-BDD1-4844-B375-C61D30B206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06599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CCD1D-F95D-49DE-8F82-FDC91F22F290}" type="datetimeFigureOut">
              <a:rPr lang="es-MX" smtClean="0"/>
              <a:t>15/11/2021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F9D3-BDD1-4844-B375-C61D30B206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95896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CCD1D-F95D-49DE-8F82-FDC91F22F290}" type="datetimeFigureOut">
              <a:rPr lang="es-MX" smtClean="0"/>
              <a:t>15/11/2021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F9D3-BDD1-4844-B375-C61D30B206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43000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CCD1D-F95D-49DE-8F82-FDC91F22F290}" type="datetimeFigureOut">
              <a:rPr lang="es-MX" smtClean="0"/>
              <a:t>15/11/2021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F9D3-BDD1-4844-B375-C61D30B206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5093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CCD1D-F95D-49DE-8F82-FDC91F22F290}" type="datetimeFigureOut">
              <a:rPr lang="es-MX" smtClean="0"/>
              <a:t>15/11/2021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8F9D3-BDD1-4844-B375-C61D30B206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57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/>
              <a:t>PRINCIPIOS BÁSICOS DE POLITRAUMA 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MX" dirty="0"/>
              <a:t>Dr. Mario Aurelio Martínez Jiménez </a:t>
            </a:r>
          </a:p>
          <a:p>
            <a:r>
              <a:rPr lang="es-MX" dirty="0"/>
              <a:t>Cirugía general, maestría en ciencias </a:t>
            </a:r>
          </a:p>
          <a:p>
            <a:r>
              <a:rPr lang="es-MX" b="1" dirty="0"/>
              <a:t>Materia de Principios básicos </a:t>
            </a:r>
          </a:p>
          <a:p>
            <a:endParaRPr lang="es-MX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B6BE32A-2380-432C-8038-DE33CCBEA0AA}"/>
              </a:ext>
            </a:extLst>
          </p:cNvPr>
          <p:cNvSpPr/>
          <p:nvPr/>
        </p:nvSpPr>
        <p:spPr>
          <a:xfrm>
            <a:off x="1664749" y="5981700"/>
            <a:ext cx="29263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www.mariomjimenez.com</a:t>
            </a:r>
          </a:p>
        </p:txBody>
      </p:sp>
    </p:spTree>
    <p:extLst>
      <p:ext uri="{BB962C8B-B14F-4D97-AF65-F5344CB8AC3E}">
        <p14:creationId xmlns:p14="http://schemas.microsoft.com/office/powerpoint/2010/main" val="378366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6"/>
    </mc:Choice>
    <mc:Fallback xmlns="">
      <p:transition spd="slow" advTm="137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PREGUNTA 3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/>
              <a:t>EN TRAUMA ABDOMINAL ¿CUÁNDO ESTARÁ INDICADO REALIZAR UNA TOMOGRAFÍA?</a:t>
            </a:r>
          </a:p>
          <a:p>
            <a:pPr marL="0" indent="0">
              <a:buNone/>
            </a:pPr>
            <a:endParaRPr lang="es-MX" dirty="0"/>
          </a:p>
          <a:p>
            <a:pPr marL="514350" indent="-514350">
              <a:buAutoNum type="alphaUcParenR"/>
            </a:pPr>
            <a:r>
              <a:rPr lang="es-MX" dirty="0"/>
              <a:t>HERIDA CON EPIPLONCELE</a:t>
            </a:r>
          </a:p>
          <a:p>
            <a:pPr marL="514350" indent="-514350">
              <a:buAutoNum type="alphaUcParenR"/>
            </a:pPr>
            <a:r>
              <a:rPr lang="es-MX" dirty="0"/>
              <a:t>PACIENTE EN SHOCK CON DUDA DIAGNÓSTICA</a:t>
            </a:r>
          </a:p>
          <a:p>
            <a:pPr marL="514350" indent="-514350">
              <a:buAutoNum type="alphaUcParenR"/>
            </a:pPr>
            <a:r>
              <a:rPr lang="es-MX" dirty="0"/>
              <a:t>PACIENTE ESTABLE CON DUDA DIAGNÓSTICA</a:t>
            </a:r>
          </a:p>
          <a:p>
            <a:pPr marL="514350" indent="-514350">
              <a:buAutoNum type="alphaUcParenR"/>
            </a:pPr>
            <a:r>
              <a:rPr lang="es-MX" dirty="0"/>
              <a:t>FAST DUDOSO PACIENTE INESTABLE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5D72EE8-7682-427C-A333-698F6B0476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42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23"/>
    </mc:Choice>
    <mc:Fallback xmlns="">
      <p:transition spd="slow" advTm="48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/>
              <a:t>EN TRAUMA ABDOMINAL ¿CUÁNDO ESTARÁ INDICADO REALIZAR UNA TOMOGRAFÍA?</a:t>
            </a:r>
          </a:p>
          <a:p>
            <a:pPr marL="0" indent="0">
              <a:buNone/>
            </a:pPr>
            <a:endParaRPr lang="es-MX" dirty="0"/>
          </a:p>
          <a:p>
            <a:pPr marL="514350" indent="-514350">
              <a:buAutoNum type="alphaUcParenR"/>
            </a:pPr>
            <a:r>
              <a:rPr lang="es-MX" dirty="0"/>
              <a:t>HERIDA CON EPIPLONCELE</a:t>
            </a:r>
          </a:p>
          <a:p>
            <a:pPr marL="514350" indent="-514350">
              <a:buAutoNum type="alphaUcParenR"/>
            </a:pPr>
            <a:r>
              <a:rPr lang="es-MX" dirty="0"/>
              <a:t>PACIENTE EN SHOCK CON DUDA DIAGNÓSTICA</a:t>
            </a:r>
          </a:p>
          <a:p>
            <a:pPr marL="514350" indent="-514350">
              <a:buAutoNum type="alphaUcParenR"/>
            </a:pPr>
            <a:r>
              <a:rPr lang="es-MX" dirty="0">
                <a:solidFill>
                  <a:srgbClr val="FF0000"/>
                </a:solidFill>
              </a:rPr>
              <a:t>PACIENTE ESTABLE CON DUDA DIAGNÓSTICA</a:t>
            </a:r>
          </a:p>
          <a:p>
            <a:pPr marL="514350" indent="-514350">
              <a:buAutoNum type="alphaUcParenR"/>
            </a:pPr>
            <a:r>
              <a:rPr lang="es-MX" dirty="0"/>
              <a:t>FAST DUDOSO PACIENTE INESTABLE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1915590-D2BB-4B8B-80FB-F24509C329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1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13"/>
    </mc:Choice>
    <mc:Fallback xmlns="">
      <p:transition spd="slow" advTm="35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16840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4800" dirty="0"/>
              <a:t>NINGÚN PACIENTE TRAUMATIZADO PUEDE SER MOVILIZADO PARA LLEVARLO A ESTUDIOS ESPECIALES, YA QUE AUMENTA SU MORBIMORTALIDAD.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56FA741-A5AE-4E39-8001-07D1F53E67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0"/>
    </mc:Choice>
    <mc:Fallback xmlns="">
      <p:transition spd="slow" advTm="7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TC CON LESIÓN DEL HILIO ESPLÉNICO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8" name="Picture 4" descr="http://image.slidesharecdn.com/traumaesplenico-130115232435-phpapp01/95/slide-18-638.jpg?cb=13583150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761" y="1328929"/>
            <a:ext cx="7494477" cy="562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A7CF66A-A464-42CA-8074-B4D464BBFB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7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11"/>
    </mc:Choice>
    <mc:Fallback xmlns="">
      <p:transition spd="slow" advTm="16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PREGUNTA 4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/>
              <a:t>ES LA PROPORCIÓN DE GASTO CARDIACO QUE RECIBE EL BAZO</a:t>
            </a:r>
          </a:p>
          <a:p>
            <a:pPr marL="0" indent="0">
              <a:buNone/>
            </a:pPr>
            <a:endParaRPr lang="es-MX" dirty="0"/>
          </a:p>
          <a:p>
            <a:pPr marL="514350" indent="-514350">
              <a:buAutoNum type="alphaUcParenR"/>
            </a:pPr>
            <a:r>
              <a:rPr lang="es-MX" dirty="0"/>
              <a:t>50%</a:t>
            </a:r>
          </a:p>
          <a:p>
            <a:pPr marL="514350" indent="-514350">
              <a:buAutoNum type="alphaUcParenR"/>
            </a:pPr>
            <a:r>
              <a:rPr lang="es-MX" dirty="0"/>
              <a:t>30%</a:t>
            </a:r>
          </a:p>
          <a:p>
            <a:pPr marL="514350" indent="-514350">
              <a:buAutoNum type="alphaUcParenR"/>
            </a:pPr>
            <a:r>
              <a:rPr lang="es-MX" dirty="0"/>
              <a:t>1%</a:t>
            </a:r>
          </a:p>
          <a:p>
            <a:pPr marL="514350" indent="-514350">
              <a:buAutoNum type="alphaUcParenR"/>
            </a:pPr>
            <a:r>
              <a:rPr lang="es-MX" dirty="0"/>
              <a:t>5%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F481FEE-E15F-45A3-91A5-153C4AD0E2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35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24"/>
    </mc:Choice>
    <mc:Fallback xmlns="">
      <p:transition spd="slow" advTm="11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PREGUNTA 4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/>
              <a:t>ES LA PROPORCIÓN DE GASTO CARDIACO QUE RECIBE EL BAZO</a:t>
            </a:r>
          </a:p>
          <a:p>
            <a:pPr marL="0" indent="0">
              <a:buNone/>
            </a:pPr>
            <a:endParaRPr lang="es-MX" dirty="0"/>
          </a:p>
          <a:p>
            <a:pPr marL="514350" indent="-514350">
              <a:buAutoNum type="alphaUcParenR"/>
            </a:pPr>
            <a:r>
              <a:rPr lang="es-MX" dirty="0"/>
              <a:t>50%</a:t>
            </a:r>
          </a:p>
          <a:p>
            <a:pPr marL="514350" indent="-514350">
              <a:buAutoNum type="alphaUcParenR"/>
            </a:pPr>
            <a:r>
              <a:rPr lang="es-MX" dirty="0"/>
              <a:t>30%</a:t>
            </a:r>
          </a:p>
          <a:p>
            <a:pPr marL="514350" indent="-514350">
              <a:buAutoNum type="alphaUcParenR"/>
            </a:pPr>
            <a:r>
              <a:rPr lang="es-MX" dirty="0"/>
              <a:t>1%</a:t>
            </a:r>
          </a:p>
          <a:p>
            <a:pPr marL="514350" indent="-514350">
              <a:buAutoNum type="alphaUcParenR"/>
            </a:pPr>
            <a:r>
              <a:rPr lang="es-MX" dirty="0">
                <a:solidFill>
                  <a:srgbClr val="FF0000"/>
                </a:solidFill>
              </a:rPr>
              <a:t>5%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BEC6775-CC42-42BE-8D75-D4F828B0B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54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61"/>
    </mc:Choice>
    <mc:Fallback xmlns="">
      <p:transition spd="slow" advTm="28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6000" dirty="0"/>
              <a:t>EL BAZO RECIBE LA IRRIGACIÓN A TRAVÉS DE LA ARTERIA ESPLÉNICA Y VASOS CORTOS.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AC93A24-A50B-40E2-ABE1-B097C9E78D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7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70"/>
    </mc:Choice>
    <mc:Fallback xmlns="">
      <p:transition spd="slow" advTm="16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PREGUNTA 5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/>
              <a:t>LA INDICACIÓN QUIRÚRGICA DE LAPAROTOMÍA EN TRAUMA ESPLÉNICO</a:t>
            </a:r>
          </a:p>
          <a:p>
            <a:pPr marL="0" indent="0">
              <a:buNone/>
            </a:pPr>
            <a:endParaRPr lang="es-MX" dirty="0"/>
          </a:p>
          <a:p>
            <a:pPr marL="514350" indent="-514350">
              <a:buAutoNum type="alphaUcParenR"/>
            </a:pPr>
            <a:r>
              <a:rPr lang="es-MX" dirty="0"/>
              <a:t>TAC CON IMÁGENES DE TRAUMA ESPLÉNICO QUE SOLO LESIONA LA CAPSULA &lt;3CM</a:t>
            </a:r>
          </a:p>
          <a:p>
            <a:pPr marL="514350" indent="-514350">
              <a:buAutoNum type="alphaUcParenR"/>
            </a:pPr>
            <a:r>
              <a:rPr lang="es-MX" dirty="0"/>
              <a:t>MÁS DE TRES FRACTURAS COSTALES IZQUIERDAS</a:t>
            </a:r>
          </a:p>
          <a:p>
            <a:pPr marL="514350" indent="-514350">
              <a:buAutoNum type="alphaUcParenR"/>
            </a:pPr>
            <a:r>
              <a:rPr lang="es-MX" dirty="0"/>
              <a:t>ULTRASONIDO CON LÍQUIDO LIBRE EN CAVIDAD</a:t>
            </a:r>
          </a:p>
          <a:p>
            <a:pPr marL="514350" indent="-514350">
              <a:buAutoNum type="alphaUcParenR"/>
            </a:pPr>
            <a:r>
              <a:rPr lang="es-MX" dirty="0"/>
              <a:t>INESTABILIDAD HEMODINÁMICA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CE68551-F572-419A-960F-530FC8B8FC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7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15"/>
    </mc:Choice>
    <mc:Fallback xmlns="">
      <p:transition spd="slow" advTm="21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PREGUNTA 5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/>
              <a:t>LA INDICACIÓN QUIRÚRGICA DE LAPAROTOMÍA EN TRAUMA ESPLÉNICO</a:t>
            </a:r>
          </a:p>
          <a:p>
            <a:pPr marL="0" indent="0">
              <a:buNone/>
            </a:pPr>
            <a:endParaRPr lang="es-MX" dirty="0"/>
          </a:p>
          <a:p>
            <a:pPr marL="514350" indent="-514350">
              <a:buAutoNum type="alphaUcParenR"/>
            </a:pPr>
            <a:r>
              <a:rPr lang="es-MX" dirty="0"/>
              <a:t>TAC CON IMÁGENES DE TRAUMA ESPLÉNICO QUE SOLO LESIONA LA CAPSULA &lt;3CM</a:t>
            </a:r>
          </a:p>
          <a:p>
            <a:pPr marL="514350" indent="-514350">
              <a:buAutoNum type="alphaUcParenR"/>
            </a:pPr>
            <a:r>
              <a:rPr lang="es-MX" dirty="0"/>
              <a:t>MÁS DE TRES FRACTURAS COSTALES IZQUIERDAS</a:t>
            </a:r>
          </a:p>
          <a:p>
            <a:pPr marL="514350" indent="-514350">
              <a:buAutoNum type="alphaUcParenR"/>
            </a:pPr>
            <a:r>
              <a:rPr lang="es-MX" dirty="0"/>
              <a:t>ULTRASONIDO CON LÍQUIDO LIBRE EN CAVIDAD</a:t>
            </a:r>
          </a:p>
          <a:p>
            <a:pPr marL="514350" indent="-514350">
              <a:buAutoNum type="alphaUcParenR"/>
            </a:pPr>
            <a:r>
              <a:rPr lang="es-MX" dirty="0">
                <a:solidFill>
                  <a:srgbClr val="FF0000"/>
                </a:solidFill>
              </a:rPr>
              <a:t>INESTABILIDAD HEMODINÁMICA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2233875-B7D2-4F66-8564-D2044E4C54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9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3"/>
    </mc:Choice>
    <mc:Fallback xmlns="">
      <p:transition spd="slow" advTm="7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PREGUNTA 6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/>
              <a:t>ES INDICACIÓN DE ESPLENÉCTOMIA POR TRAUMA, EXCEPTO</a:t>
            </a:r>
          </a:p>
          <a:p>
            <a:pPr marL="0" indent="0">
              <a:buNone/>
            </a:pPr>
            <a:endParaRPr lang="es-MX" dirty="0"/>
          </a:p>
          <a:p>
            <a:pPr marL="514350" indent="-514350">
              <a:buAutoNum type="alphaUcParenR"/>
            </a:pPr>
            <a:r>
              <a:rPr lang="es-MX" dirty="0"/>
              <a:t>PACIENTE INESTABLE</a:t>
            </a:r>
          </a:p>
          <a:p>
            <a:pPr marL="514350" indent="-514350">
              <a:buAutoNum type="alphaUcParenR"/>
            </a:pPr>
            <a:r>
              <a:rPr lang="es-MX" dirty="0"/>
              <a:t>SANGRADO ASOCIADO A LESIÓN DEL HILIO ESPLÉNICO</a:t>
            </a:r>
          </a:p>
          <a:p>
            <a:pPr marL="514350" indent="-514350">
              <a:buAutoNum type="alphaUcParenR"/>
            </a:pPr>
            <a:r>
              <a:rPr lang="es-MX" dirty="0"/>
              <a:t>ZONAS PEQUEÑAS DE INFARTO ESPLÉNICO</a:t>
            </a:r>
          </a:p>
          <a:p>
            <a:pPr marL="514350" indent="-514350">
              <a:buAutoNum type="alphaUcParenR"/>
            </a:pPr>
            <a:r>
              <a:rPr lang="es-MX" dirty="0"/>
              <a:t>BAZO EXTENSAMENTE LESIONADO Y CON SANGRADO ACTIVO </a:t>
            </a:r>
          </a:p>
          <a:p>
            <a:pPr marL="514350" indent="-514350">
              <a:buAutoNum type="alphaUcParenR"/>
            </a:pPr>
            <a:r>
              <a:rPr lang="es-MX" dirty="0"/>
              <a:t>DIMINUCIÓN PROGRESIVA DEL HEMATOCRITO.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0A0FB64-6B73-4E49-A266-00DFAC995F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7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79"/>
    </mc:Choice>
    <mc:Fallback xmlns="">
      <p:transition spd="slow" advTm="21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gut.bmj.com/content/58/11/1440/F1.lar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692696"/>
            <a:ext cx="9937104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5B1916F-C329-435E-9CFF-E1ED34BFC3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13" name="Flecha: a la derecha con muesca 12">
            <a:extLst>
              <a:ext uri="{FF2B5EF4-FFF2-40B4-BE49-F238E27FC236}">
                <a16:creationId xmlns:a16="http://schemas.microsoft.com/office/drawing/2014/main" id="{157425CF-9A46-4792-ADD6-4CDC7574163E}"/>
              </a:ext>
            </a:extLst>
          </p:cNvPr>
          <p:cNvSpPr/>
          <p:nvPr/>
        </p:nvSpPr>
        <p:spPr>
          <a:xfrm>
            <a:off x="6388100" y="6093296"/>
            <a:ext cx="876300" cy="584200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DC0DFD39-1EC7-4642-9186-1687F4EB6DDC}"/>
              </a:ext>
            </a:extLst>
          </p:cNvPr>
          <p:cNvSpPr/>
          <p:nvPr/>
        </p:nvSpPr>
        <p:spPr>
          <a:xfrm>
            <a:off x="2082800" y="6203950"/>
            <a:ext cx="4194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Haz clic en la imagen para activar el sonido</a:t>
            </a:r>
          </a:p>
        </p:txBody>
      </p:sp>
    </p:spTree>
    <p:extLst>
      <p:ext uri="{BB962C8B-B14F-4D97-AF65-F5344CB8AC3E}">
        <p14:creationId xmlns:p14="http://schemas.microsoft.com/office/powerpoint/2010/main" val="275965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664"/>
    </mc:Choice>
    <mc:Fallback xmlns="">
      <p:transition spd="slow" advTm="281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PREGUNTA 6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/>
              <a:t>ES INDICACIÓN DE ESPLENÉCTOMIA POR TRAUMA, EXCEPTO</a:t>
            </a:r>
          </a:p>
          <a:p>
            <a:pPr marL="0" indent="0">
              <a:buNone/>
            </a:pPr>
            <a:endParaRPr lang="es-MX" dirty="0"/>
          </a:p>
          <a:p>
            <a:pPr marL="514350" indent="-514350">
              <a:buAutoNum type="alphaUcParenR"/>
            </a:pPr>
            <a:r>
              <a:rPr lang="es-MX" dirty="0"/>
              <a:t>PACIENTE INESTABLE</a:t>
            </a:r>
          </a:p>
          <a:p>
            <a:pPr marL="514350" indent="-514350">
              <a:buAutoNum type="alphaUcParenR"/>
            </a:pPr>
            <a:r>
              <a:rPr lang="es-MX" dirty="0"/>
              <a:t>SANGRADO ASOCIADO A LESIÓN DEL HILIO ESPLÉNICO</a:t>
            </a:r>
          </a:p>
          <a:p>
            <a:pPr marL="514350" indent="-514350">
              <a:buAutoNum type="alphaUcParenR"/>
            </a:pPr>
            <a:r>
              <a:rPr lang="es-MX" dirty="0">
                <a:solidFill>
                  <a:srgbClr val="FF0000"/>
                </a:solidFill>
              </a:rPr>
              <a:t>ZONAS PEQUEÑAS DE INFARTO ESPLÉNICO</a:t>
            </a:r>
          </a:p>
          <a:p>
            <a:pPr marL="514350" indent="-514350">
              <a:buAutoNum type="alphaUcParenR"/>
            </a:pPr>
            <a:r>
              <a:rPr lang="es-MX" dirty="0"/>
              <a:t>BAZO EXTENSAMENTE LESIONADO Y CON SANGRADO ACTIVO </a:t>
            </a:r>
          </a:p>
          <a:p>
            <a:pPr marL="514350" indent="-514350">
              <a:buAutoNum type="alphaUcParenR"/>
            </a:pPr>
            <a:r>
              <a:rPr lang="es-MX" dirty="0"/>
              <a:t>DIMINUCIÓN PROGRESIVA DEL HEMATOCRITO.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490FC69-1BD5-4B30-B8CB-C0409988D9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1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46"/>
    </mc:Choice>
    <mc:Fallback xmlns="">
      <p:transition spd="slow" advTm="16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16840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3200" dirty="0"/>
              <a:t>LA INDICACIÓN DE LAPAROTOMÍA ES INESTABILIDAD HEMODINÁMICA DEFINIDA COMO LA PRESIÓN ARTERIAL SISTÓLICA POR DEBAJO DE 90 MMHG Y FRECUENCIA CARDIACA DE MAS DE 120 LATIDOS POR MÍNUTO Y CUANDO NO HAY RESPUESTA DESPUÉS DE LA PERFUSIÓN ENDOVENOSA DE 2 LITROS DE SOLUCIONES CRISTALOIDES.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3FED467-6184-4BEF-8DED-E461585A17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0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873"/>
    </mc:Choice>
    <mc:Fallback xmlns="">
      <p:transition spd="slow" advTm="80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Trauma esplénico 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315" y="1584100"/>
            <a:ext cx="6456609" cy="4842457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FB1C26B-2BC0-40D9-AC81-C0BCEAB390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4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01"/>
    </mc:Choice>
    <mc:Fallback xmlns="">
      <p:transition spd="slow" advTm="36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Caso 2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PACIENTE 30 AÑOS</a:t>
            </a:r>
          </a:p>
          <a:p>
            <a:r>
              <a:rPr lang="es-MX" dirty="0"/>
              <a:t>ACCIDENTE AUTOMOVILISTICO DE 3 HRS DE EVOLUCIÓN</a:t>
            </a:r>
          </a:p>
          <a:p>
            <a:r>
              <a:rPr lang="es-MX" dirty="0"/>
              <a:t>ESCALA DE COMA DE GLASGOW MENOS DE 8</a:t>
            </a:r>
          </a:p>
          <a:p>
            <a:r>
              <a:rPr lang="es-MX" dirty="0"/>
              <a:t>CON CHOQUE HIPOVOLÉMICO</a:t>
            </a:r>
          </a:p>
          <a:p>
            <a:r>
              <a:rPr lang="es-MX" dirty="0"/>
              <a:t>ABDOMEN RIGIDO, DISTENDIDO, HIPERSENSIBILIDAD A LA PALPACIÓN Y CON REBOTE. </a:t>
            </a:r>
          </a:p>
          <a:p>
            <a:r>
              <a:rPr lang="es-MX" dirty="0"/>
              <a:t>SE OBSERVA UNA FRACTURA DE FEMUR. </a:t>
            </a:r>
          </a:p>
          <a:p>
            <a:r>
              <a:rPr lang="es-MX" dirty="0"/>
              <a:t>EN TOMOGRAFÍA DE CRANEO CON HEMORRAGIA EPIDURAL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F08BA96-E00F-4A79-9D8F-EDA90C7B8F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4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033"/>
    </mc:Choice>
    <mc:Fallback xmlns="">
      <p:transition spd="slow" advTm="171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098" name="Picture 2" descr="http://image.slidesharecdn.com/tcesonzini-091012091516-phpapp01/95/slide-22-728.jpg?cb=12553571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70466"/>
            <a:ext cx="4997003" cy="374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trainmed.com/trainmed2/contentFiles/12544/es/hematoma_epidural_2_3_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662" y="241589"/>
            <a:ext cx="6457950" cy="645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2098D92-A7B1-4FC3-ABE3-DF876E286C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20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55"/>
    </mc:Choice>
    <mc:Fallback xmlns="">
      <p:transition spd="slow" advTm="68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PREGUNTA 7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/>
              <a:t>CUAL SERÍA LA PRIORIDAD EN EL MANEJO QUIRÚRGICO</a:t>
            </a:r>
          </a:p>
          <a:p>
            <a:pPr marL="0" indent="0">
              <a:buNone/>
            </a:pPr>
            <a:endParaRPr lang="es-MX" dirty="0"/>
          </a:p>
          <a:p>
            <a:pPr marL="514350" indent="-514350">
              <a:buAutoNum type="alphaUcParenR"/>
            </a:pPr>
            <a:r>
              <a:rPr lang="es-MX" dirty="0"/>
              <a:t>CRANOTOMÍA MAS OSTEOTOMÍA DE FEMUR</a:t>
            </a:r>
          </a:p>
          <a:p>
            <a:pPr marL="514350" indent="-514350">
              <a:buFont typeface="Arial" panose="020B0604020202020204" pitchFamily="34" charset="0"/>
              <a:buAutoNum type="alphaUcParenR"/>
            </a:pPr>
            <a:r>
              <a:rPr lang="es-MX" dirty="0"/>
              <a:t>OSTEOSÍNTESIS DE FEMUR SOLAMENTE</a:t>
            </a:r>
          </a:p>
          <a:p>
            <a:pPr marL="514350" indent="-514350">
              <a:buAutoNum type="alphaUcParenR"/>
            </a:pPr>
            <a:r>
              <a:rPr lang="es-MX" dirty="0"/>
              <a:t>LAPAROTOMÍA MÁS CRANEOTOMÍA </a:t>
            </a:r>
          </a:p>
          <a:p>
            <a:pPr marL="514350" indent="-514350">
              <a:buAutoNum type="alphaUcParenR"/>
            </a:pPr>
            <a:r>
              <a:rPr lang="es-MX" dirty="0"/>
              <a:t>LAPAROTOMÍA EXPLORADORA SOLAMENTE</a:t>
            </a:r>
          </a:p>
          <a:p>
            <a:pPr marL="514350" indent="-514350">
              <a:buAutoNum type="alphaUcParenR"/>
            </a:pPr>
            <a:r>
              <a:rPr lang="es-MX" dirty="0"/>
              <a:t>CRENOTOMÍA SOLAMENTE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910B95A-6526-4344-AA30-20E3D522B3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7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13"/>
    </mc:Choice>
    <mc:Fallback xmlns="">
      <p:transition spd="slow" advTm="19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PREGUNTA 7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/>
              <a:t>CUAL SERÍA LA PRIORIDAD EN EL MANEJO QUIRÚRGICO</a:t>
            </a:r>
          </a:p>
          <a:p>
            <a:pPr marL="0" indent="0">
              <a:buNone/>
            </a:pPr>
            <a:endParaRPr lang="es-MX" dirty="0"/>
          </a:p>
          <a:p>
            <a:pPr marL="514350" indent="-514350">
              <a:buAutoNum type="alphaUcParenR"/>
            </a:pPr>
            <a:r>
              <a:rPr lang="es-MX" dirty="0"/>
              <a:t>CRANOTOMÍA MAS OSTEOTOMÍA DE FEMUR</a:t>
            </a:r>
          </a:p>
          <a:p>
            <a:pPr marL="514350" indent="-514350">
              <a:buAutoNum type="alphaUcParenR"/>
            </a:pPr>
            <a:r>
              <a:rPr lang="es-MX" dirty="0"/>
              <a:t>OSTEOSÍNTESIS DE FEMUR SOLAMENTE</a:t>
            </a:r>
          </a:p>
          <a:p>
            <a:pPr marL="514350" indent="-514350">
              <a:buAutoNum type="alphaUcParenR"/>
            </a:pPr>
            <a:r>
              <a:rPr lang="es-MX" dirty="0">
                <a:solidFill>
                  <a:srgbClr val="FF0000"/>
                </a:solidFill>
              </a:rPr>
              <a:t>LAPAROTOMÍA MÁS CRANEOTOMÍA </a:t>
            </a:r>
          </a:p>
          <a:p>
            <a:pPr marL="514350" indent="-514350">
              <a:buAutoNum type="alphaUcParenR"/>
            </a:pPr>
            <a:r>
              <a:rPr lang="es-MX" dirty="0"/>
              <a:t>LAPAROTOMÍA EXPLORADORA SOLAMENTE</a:t>
            </a:r>
          </a:p>
          <a:p>
            <a:pPr marL="514350" indent="-514350">
              <a:buAutoNum type="alphaUcParenR"/>
            </a:pPr>
            <a:r>
              <a:rPr lang="es-MX" dirty="0"/>
              <a:t>CRENOTOMÍA SOLAMENTE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0E1BF3A-9CEB-4098-A2EE-25B82A71C9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3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37"/>
    </mc:Choice>
    <mc:Fallback xmlns="">
      <p:transition spd="slow" advTm="21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3200" dirty="0"/>
              <a:t>SIEMPRE SE DEBE DE PRIORIZAR LA LESIÓN MAS URGENTE, EN ESTE CASO EL SANGRADO INTRAABDOMINAL PUEDE LLEVAR AL PACIENTE A PRESENTAR CHOQUE HIPOVOLÉMICO Y MUERTE SINO ES ATENDIDO OPORTUNAMENTE, DE MANERA SIMULTANEA SE DEBE DE REALIZAR DRENAJE DEL HEMATOMA INTRACRANEANO.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42207A5-4E40-42B9-ACD0-4790A2C39B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7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22"/>
    </mc:Choice>
    <mc:Fallback xmlns="">
      <p:transition spd="slow" advTm="53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PACIENTE 3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PACIENTE MASCULINO 25 AÑOS </a:t>
            </a:r>
          </a:p>
          <a:p>
            <a:r>
              <a:rPr lang="es-MX" dirty="0"/>
              <a:t>CON LESIÓN CON ARMA BLANCA EN MESOGASTRIO DE 6 HR DE EVOLUCIÓN </a:t>
            </a:r>
          </a:p>
          <a:p>
            <a:r>
              <a:rPr lang="es-MX" dirty="0"/>
              <a:t>DOLOR ABDOMINAL LEVE SOLO EN EL SITIO DE LA LESIÓN</a:t>
            </a:r>
          </a:p>
          <a:p>
            <a:r>
              <a:rPr lang="es-MX" dirty="0"/>
              <a:t>CON ESTABILIDAD HEMODINÁMICA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2FE0F2D-BC18-41B2-AFC6-2387E146AF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6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83"/>
    </mc:Choice>
    <mc:Fallback xmlns="">
      <p:transition spd="slow" advTm="31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PREGUNTA 8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dirty="0"/>
              <a:t>EN CASO DE UNA HERIDA DE ABDOMEN POR INSTRUMENTO PUNZOCORTANTE ¿Cuál SERÍA EL MÉTODO DE DIAGNÓSTICO QUE NOS AYUDARÍA A DESCARTAR QUE SEA PENETRANTE?</a:t>
            </a:r>
          </a:p>
          <a:p>
            <a:pPr marL="0" indent="0">
              <a:buNone/>
            </a:pPr>
            <a:endParaRPr lang="es-MX" dirty="0"/>
          </a:p>
          <a:p>
            <a:pPr marL="514350" indent="-514350">
              <a:buAutoNum type="alphaUcParenR"/>
            </a:pPr>
            <a:r>
              <a:rPr lang="es-MX" dirty="0"/>
              <a:t>TOMOGRAFÍA</a:t>
            </a:r>
          </a:p>
          <a:p>
            <a:pPr marL="514350" indent="-514350">
              <a:buAutoNum type="alphaUcParenR"/>
            </a:pPr>
            <a:r>
              <a:rPr lang="es-MX" dirty="0"/>
              <a:t>ULTRASONIDO ABDOMINAL </a:t>
            </a:r>
          </a:p>
          <a:p>
            <a:pPr marL="514350" indent="-514350">
              <a:buAutoNum type="alphaUcParenR"/>
            </a:pPr>
            <a:r>
              <a:rPr lang="es-MX" dirty="0"/>
              <a:t>LAPAROSCOPIA </a:t>
            </a:r>
          </a:p>
          <a:p>
            <a:pPr marL="514350" indent="-514350">
              <a:buAutoNum type="alphaUcParenR"/>
            </a:pPr>
            <a:r>
              <a:rPr lang="es-MX" dirty="0"/>
              <a:t>EXPLORACIÓN QUIRÚRGICA DE LA TRAYECTORÍA DE LA HERIDA CON ANESTESÍA LOCAL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F07327E-344D-4AE5-A4EC-934A700D8A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4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91"/>
    </mc:Choice>
    <mc:Fallback xmlns="">
      <p:transition spd="slow" advTm="50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Caso 1.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MASCULINO 27 AÑOS.</a:t>
            </a:r>
          </a:p>
          <a:p>
            <a:r>
              <a:rPr lang="es-MX" dirty="0"/>
              <a:t>SUFRE ACCIDENTE AUTOMOVILISTICO DE 2 HRS DE EVOLUCIÓN. </a:t>
            </a:r>
          </a:p>
          <a:p>
            <a:r>
              <a:rPr lang="es-MX" dirty="0"/>
              <a:t>DOLOR EN PARRILLA COSTAL IZQUIERDA Y HOMBRO IZQUIERDO</a:t>
            </a:r>
          </a:p>
          <a:p>
            <a:r>
              <a:rPr lang="es-MX" dirty="0"/>
              <a:t>DIFICULTAD PARA RESPIRAR</a:t>
            </a:r>
          </a:p>
          <a:p>
            <a:r>
              <a:rPr lang="es-MX" dirty="0"/>
              <a:t>PALIDEZ GENERALIZADA Y DISTENSIÓN ABDOMINAL PROGRESIVA.</a:t>
            </a:r>
          </a:p>
          <a:p>
            <a:r>
              <a:rPr lang="es-MX" dirty="0"/>
              <a:t>TIENE INESTABILIDAD HEMODINÁMICA </a:t>
            </a:r>
          </a:p>
          <a:p>
            <a:r>
              <a:rPr lang="es-MX" dirty="0"/>
              <a:t>ES LLEVADO A QUIRÓFANO. 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7D45A4C-DABC-43E8-92D5-ED5ADE519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0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544"/>
    </mc:Choice>
    <mc:Fallback xmlns="">
      <p:transition spd="slow" advTm="97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PREGUNTA 8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dirty="0"/>
              <a:t>EN CASO DE UNA HERIDA DE ABDOMEN POR INSTRUMENTO PUNZOCORTANTE ¿Cuál SERÍA EL MÉTODO DE DIAGNÓSTICO QUE NOS AYUDARÍA A DESCARTAR QUE SEA PENETRANTE?</a:t>
            </a:r>
          </a:p>
          <a:p>
            <a:pPr marL="0" indent="0">
              <a:buNone/>
            </a:pPr>
            <a:endParaRPr lang="es-MX" dirty="0"/>
          </a:p>
          <a:p>
            <a:pPr marL="514350" indent="-514350">
              <a:buAutoNum type="alphaUcParenR"/>
            </a:pPr>
            <a:r>
              <a:rPr lang="es-MX" dirty="0"/>
              <a:t>TOMOGRAFÍA</a:t>
            </a:r>
          </a:p>
          <a:p>
            <a:pPr marL="514350" indent="-514350">
              <a:buAutoNum type="alphaUcParenR"/>
            </a:pPr>
            <a:r>
              <a:rPr lang="es-MX" dirty="0"/>
              <a:t>ULTRASONIDO ABDOMINAL </a:t>
            </a:r>
          </a:p>
          <a:p>
            <a:pPr marL="514350" indent="-514350">
              <a:buAutoNum type="alphaUcParenR"/>
            </a:pPr>
            <a:r>
              <a:rPr lang="es-MX" dirty="0"/>
              <a:t>LAPAROSCOPIA </a:t>
            </a:r>
          </a:p>
          <a:p>
            <a:pPr marL="514350" indent="-514350">
              <a:buAutoNum type="alphaUcParenR"/>
            </a:pPr>
            <a:r>
              <a:rPr lang="es-MX" dirty="0">
                <a:solidFill>
                  <a:srgbClr val="FF0000"/>
                </a:solidFill>
              </a:rPr>
              <a:t>EXPLORACIÓN QUIRÚRGICA DE LA TRAYECTORÍA DE LA HERIDA CON ANESTESÍA LOCAL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723E9D6-9321-434D-9C33-9F072B1B91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5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08"/>
    </mc:Choice>
    <mc:Fallback xmlns="">
      <p:transition spd="slow" advTm="29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16840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4000" dirty="0"/>
              <a:t>EN CASO DE ENCONTRAR UNA HERIDA PENETRANTE DE ABDOMEN LO INDICADO ES REALIZAR UNA LAPAROTOMÍA EXPLORADORA. SI LA LESIÓN NO ES PENETRANTE SE PROCEDE AL MANEJO LOCAL DE LA HERIDA.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E361E87-B537-4B86-B1C6-B1E9506793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5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27"/>
    </mc:Choice>
    <mc:Fallback xmlns="">
      <p:transition spd="slow" advTm="58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Group 5"/>
          <p:cNvGrpSpPr>
            <a:grpSpLocks noChangeAspect="1"/>
          </p:cNvGrpSpPr>
          <p:nvPr/>
        </p:nvGrpSpPr>
        <p:grpSpPr bwMode="auto">
          <a:xfrm>
            <a:off x="2362201" y="276224"/>
            <a:ext cx="8095444" cy="7800733"/>
            <a:chOff x="1731" y="1284"/>
            <a:chExt cx="8918" cy="9202"/>
          </a:xfrm>
        </p:grpSpPr>
        <p:sp>
          <p:nvSpPr>
            <p:cNvPr id="16389" name="AutoShape 6"/>
            <p:cNvSpPr>
              <a:spLocks noChangeAspect="1" noChangeArrowheads="1"/>
            </p:cNvSpPr>
            <p:nvPr/>
          </p:nvSpPr>
          <p:spPr bwMode="auto">
            <a:xfrm>
              <a:off x="1784" y="1306"/>
              <a:ext cx="8723" cy="9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MX"/>
            </a:p>
          </p:txBody>
        </p:sp>
        <p:sp>
          <p:nvSpPr>
            <p:cNvPr id="16390" name="Text Box 7"/>
            <p:cNvSpPr txBox="1">
              <a:spLocks noChangeArrowheads="1"/>
            </p:cNvSpPr>
            <p:nvPr/>
          </p:nvSpPr>
          <p:spPr bwMode="auto">
            <a:xfrm>
              <a:off x="3820" y="1963"/>
              <a:ext cx="2248" cy="588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56693" tIns="28346" rIns="56693" bIns="28346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SzPts val="1000"/>
                <a:buFont typeface="Arial" panose="020B0604020202020204" pitchFamily="34" charset="0"/>
                <a:buNone/>
              </a:pPr>
              <a:r>
                <a:rPr lang="es-ES" sz="700">
                  <a:solidFill>
                    <a:srgbClr val="000000"/>
                  </a:solidFill>
                </a:rPr>
                <a:t> Irritación peritoneal.</a:t>
              </a:r>
            </a:p>
            <a:p>
              <a:pPr eaLnBrk="1" hangingPunct="1">
                <a:buSzPts val="1000"/>
                <a:buFont typeface="Arial" panose="020B0604020202020204" pitchFamily="34" charset="0"/>
                <a:buNone/>
              </a:pPr>
              <a:r>
                <a:rPr lang="es-ES" sz="700">
                  <a:solidFill>
                    <a:srgbClr val="000000"/>
                  </a:solidFill>
                </a:rPr>
                <a:t> Inestabilidad hemodinámica.</a:t>
              </a:r>
              <a:endParaRPr lang="es-ES"/>
            </a:p>
          </p:txBody>
        </p:sp>
        <p:sp>
          <p:nvSpPr>
            <p:cNvPr id="16391" name="Text Box 8"/>
            <p:cNvSpPr txBox="1">
              <a:spLocks noChangeArrowheads="1"/>
            </p:cNvSpPr>
            <p:nvPr/>
          </p:nvSpPr>
          <p:spPr bwMode="auto">
            <a:xfrm>
              <a:off x="6688" y="2109"/>
              <a:ext cx="372" cy="262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56693" tIns="28346" rIns="56693" bIns="28346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sz="700">
                  <a:solidFill>
                    <a:srgbClr val="000000"/>
                  </a:solidFill>
                </a:rPr>
                <a:t>Si</a:t>
              </a:r>
              <a:endParaRPr lang="es-ES"/>
            </a:p>
          </p:txBody>
        </p:sp>
        <p:sp>
          <p:nvSpPr>
            <p:cNvPr id="16392" name="Text Box 9"/>
            <p:cNvSpPr txBox="1">
              <a:spLocks noChangeArrowheads="1"/>
            </p:cNvSpPr>
            <p:nvPr/>
          </p:nvSpPr>
          <p:spPr bwMode="auto">
            <a:xfrm>
              <a:off x="7847" y="2108"/>
              <a:ext cx="813" cy="232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56693" tIns="28346" rIns="56693" bIns="2834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sz="700">
                  <a:solidFill>
                    <a:srgbClr val="000000"/>
                  </a:solidFill>
                </a:rPr>
                <a:t>Laparotomía</a:t>
              </a:r>
              <a:endParaRPr lang="es-ES"/>
            </a:p>
          </p:txBody>
        </p:sp>
        <p:sp>
          <p:nvSpPr>
            <p:cNvPr id="16393" name="Text Box 10"/>
            <p:cNvSpPr txBox="1">
              <a:spLocks noChangeArrowheads="1"/>
            </p:cNvSpPr>
            <p:nvPr/>
          </p:nvSpPr>
          <p:spPr bwMode="auto">
            <a:xfrm>
              <a:off x="4232" y="3496"/>
              <a:ext cx="1639" cy="315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56693" tIns="28346" rIns="56693" bIns="28346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sz="700">
                  <a:solidFill>
                    <a:srgbClr val="000000"/>
                  </a:solidFill>
                </a:rPr>
                <a:t>Manejo no quirúrgico</a:t>
              </a:r>
              <a:endParaRPr lang="es-ES"/>
            </a:p>
          </p:txBody>
        </p:sp>
        <p:sp>
          <p:nvSpPr>
            <p:cNvPr id="16394" name="Text Box 11"/>
            <p:cNvSpPr txBox="1">
              <a:spLocks noChangeArrowheads="1"/>
            </p:cNvSpPr>
            <p:nvPr/>
          </p:nvSpPr>
          <p:spPr bwMode="auto">
            <a:xfrm>
              <a:off x="2186" y="4016"/>
              <a:ext cx="811" cy="232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56693" tIns="28346" rIns="56693" bIns="2834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sz="700">
                  <a:solidFill>
                    <a:srgbClr val="000000"/>
                  </a:solidFill>
                </a:rPr>
                <a:t>Arma blanca</a:t>
              </a:r>
              <a:endParaRPr lang="es-ES"/>
            </a:p>
          </p:txBody>
        </p:sp>
        <p:sp>
          <p:nvSpPr>
            <p:cNvPr id="16395" name="Text Box 12"/>
            <p:cNvSpPr txBox="1">
              <a:spLocks noChangeArrowheads="1"/>
            </p:cNvSpPr>
            <p:nvPr/>
          </p:nvSpPr>
          <p:spPr bwMode="auto">
            <a:xfrm>
              <a:off x="6802" y="4016"/>
              <a:ext cx="925" cy="232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56693" tIns="28346" rIns="56693" bIns="2834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sz="700">
                  <a:solidFill>
                    <a:srgbClr val="000000"/>
                  </a:solidFill>
                </a:rPr>
                <a:t>Arma de fuego</a:t>
              </a:r>
              <a:endParaRPr lang="es-ES"/>
            </a:p>
          </p:txBody>
        </p:sp>
        <p:sp>
          <p:nvSpPr>
            <p:cNvPr id="16396" name="Text Box 13"/>
            <p:cNvSpPr txBox="1">
              <a:spLocks noChangeArrowheads="1"/>
            </p:cNvSpPr>
            <p:nvPr/>
          </p:nvSpPr>
          <p:spPr bwMode="auto">
            <a:xfrm>
              <a:off x="1731" y="4617"/>
              <a:ext cx="2674" cy="454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56693" tIns="28346" rIns="56693" bIns="28346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ES" sz="700">
                  <a:solidFill>
                    <a:srgbClr val="000000"/>
                  </a:solidFill>
                </a:rPr>
                <a:t>Lesión sospechosa de órgano solido</a:t>
              </a:r>
              <a:endParaRPr lang="es-ES"/>
            </a:p>
          </p:txBody>
        </p:sp>
        <p:sp>
          <p:nvSpPr>
            <p:cNvPr id="16397" name="Text Box 14"/>
            <p:cNvSpPr txBox="1">
              <a:spLocks noChangeArrowheads="1"/>
            </p:cNvSpPr>
            <p:nvPr/>
          </p:nvSpPr>
          <p:spPr bwMode="auto">
            <a:xfrm>
              <a:off x="4683" y="4711"/>
              <a:ext cx="430" cy="360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56693" tIns="28346" rIns="56693" bIns="28346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sz="700">
                  <a:solidFill>
                    <a:srgbClr val="000000"/>
                  </a:solidFill>
                </a:rPr>
                <a:t>No</a:t>
              </a:r>
              <a:endParaRPr lang="es-ES"/>
            </a:p>
          </p:txBody>
        </p:sp>
        <p:sp>
          <p:nvSpPr>
            <p:cNvPr id="16398" name="Text Box 15"/>
            <p:cNvSpPr txBox="1">
              <a:spLocks noChangeArrowheads="1"/>
            </p:cNvSpPr>
            <p:nvPr/>
          </p:nvSpPr>
          <p:spPr bwMode="auto">
            <a:xfrm>
              <a:off x="2343" y="5431"/>
              <a:ext cx="372" cy="315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56693" tIns="28346" rIns="56693" bIns="28346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sz="700">
                  <a:solidFill>
                    <a:srgbClr val="000000"/>
                  </a:solidFill>
                </a:rPr>
                <a:t>Si</a:t>
              </a:r>
              <a:endParaRPr lang="es-ES"/>
            </a:p>
          </p:txBody>
        </p:sp>
        <p:sp>
          <p:nvSpPr>
            <p:cNvPr id="16399" name="Text Box 16"/>
            <p:cNvSpPr txBox="1">
              <a:spLocks noChangeArrowheads="1"/>
            </p:cNvSpPr>
            <p:nvPr/>
          </p:nvSpPr>
          <p:spPr bwMode="auto">
            <a:xfrm>
              <a:off x="2346" y="6323"/>
              <a:ext cx="384" cy="232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56693" tIns="28346" rIns="56693" bIns="2834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sz="700">
                  <a:solidFill>
                    <a:srgbClr val="000000"/>
                  </a:solidFill>
                </a:rPr>
                <a:t>TAC</a:t>
              </a:r>
              <a:endParaRPr lang="es-ES"/>
            </a:p>
          </p:txBody>
        </p:sp>
        <p:sp>
          <p:nvSpPr>
            <p:cNvPr id="16400" name="Text Box 17"/>
            <p:cNvSpPr txBox="1">
              <a:spLocks noChangeArrowheads="1"/>
            </p:cNvSpPr>
            <p:nvPr/>
          </p:nvSpPr>
          <p:spPr bwMode="auto">
            <a:xfrm>
              <a:off x="3292" y="6342"/>
              <a:ext cx="613" cy="232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56693" tIns="28346" rIns="56693" bIns="2834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sz="700">
                  <a:solidFill>
                    <a:srgbClr val="000000"/>
                  </a:solidFill>
                </a:rPr>
                <a:t>Negativa</a:t>
              </a:r>
              <a:endParaRPr lang="es-ES"/>
            </a:p>
          </p:txBody>
        </p:sp>
        <p:sp>
          <p:nvSpPr>
            <p:cNvPr id="16401" name="Text Box 18"/>
            <p:cNvSpPr txBox="1">
              <a:spLocks noChangeArrowheads="1"/>
            </p:cNvSpPr>
            <p:nvPr/>
          </p:nvSpPr>
          <p:spPr bwMode="auto">
            <a:xfrm>
              <a:off x="4156" y="6980"/>
              <a:ext cx="897" cy="232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56693" tIns="28346" rIns="56693" bIns="2834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sz="700" b="1" u="sng">
                  <a:solidFill>
                    <a:srgbClr val="000000"/>
                  </a:solidFill>
                </a:rPr>
                <a:t>Observación</a:t>
              </a:r>
              <a:r>
                <a:rPr lang="es-ES" sz="700">
                  <a:solidFill>
                    <a:srgbClr val="3333FF"/>
                  </a:solidFill>
                </a:rPr>
                <a:t>.</a:t>
              </a:r>
              <a:endParaRPr lang="es-ES"/>
            </a:p>
          </p:txBody>
        </p:sp>
        <p:sp>
          <p:nvSpPr>
            <p:cNvPr id="16402" name="Text Box 19"/>
            <p:cNvSpPr txBox="1">
              <a:spLocks noChangeArrowheads="1"/>
            </p:cNvSpPr>
            <p:nvPr/>
          </p:nvSpPr>
          <p:spPr bwMode="auto">
            <a:xfrm>
              <a:off x="2243" y="7233"/>
              <a:ext cx="561" cy="232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56693" tIns="28346" rIns="56693" bIns="2834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sz="700">
                  <a:solidFill>
                    <a:srgbClr val="000000"/>
                  </a:solidFill>
                </a:rPr>
                <a:t>Positiva</a:t>
              </a:r>
              <a:endParaRPr lang="es-ES"/>
            </a:p>
          </p:txBody>
        </p:sp>
        <p:sp>
          <p:nvSpPr>
            <p:cNvPr id="16403" name="Text Box 20"/>
            <p:cNvSpPr txBox="1">
              <a:spLocks noChangeArrowheads="1"/>
            </p:cNvSpPr>
            <p:nvPr/>
          </p:nvSpPr>
          <p:spPr bwMode="auto">
            <a:xfrm>
              <a:off x="6844" y="4712"/>
              <a:ext cx="384" cy="232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56693" tIns="28346" rIns="56693" bIns="2834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sz="700">
                  <a:solidFill>
                    <a:srgbClr val="000000"/>
                  </a:solidFill>
                </a:rPr>
                <a:t>TAC</a:t>
              </a:r>
              <a:endParaRPr lang="es-ES"/>
            </a:p>
          </p:txBody>
        </p:sp>
        <p:sp>
          <p:nvSpPr>
            <p:cNvPr id="16404" name="Text Box 21"/>
            <p:cNvSpPr txBox="1">
              <a:spLocks noChangeArrowheads="1"/>
            </p:cNvSpPr>
            <p:nvPr/>
          </p:nvSpPr>
          <p:spPr bwMode="auto">
            <a:xfrm>
              <a:off x="6603" y="5431"/>
              <a:ext cx="1248" cy="495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56693" tIns="28346" rIns="56693" bIns="28346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ES" sz="700">
                  <a:solidFill>
                    <a:srgbClr val="000000"/>
                  </a:solidFill>
                </a:rPr>
                <a:t>Penetración de </a:t>
              </a:r>
            </a:p>
            <a:p>
              <a:pPr algn="ctr" eaLnBrk="1" hangingPunct="1"/>
              <a:r>
                <a:rPr lang="es-ES" sz="700">
                  <a:solidFill>
                    <a:srgbClr val="000000"/>
                  </a:solidFill>
                </a:rPr>
                <a:t>Peritoneo.</a:t>
              </a:r>
              <a:endParaRPr lang="es-ES"/>
            </a:p>
          </p:txBody>
        </p:sp>
        <p:sp>
          <p:nvSpPr>
            <p:cNvPr id="16405" name="Text Box 22"/>
            <p:cNvSpPr txBox="1">
              <a:spLocks noChangeArrowheads="1"/>
            </p:cNvSpPr>
            <p:nvPr/>
          </p:nvSpPr>
          <p:spPr bwMode="auto">
            <a:xfrm>
              <a:off x="8571" y="5431"/>
              <a:ext cx="430" cy="315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56693" tIns="28346" rIns="56693" bIns="28346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sz="700">
                  <a:solidFill>
                    <a:srgbClr val="000000"/>
                  </a:solidFill>
                </a:rPr>
                <a:t>No</a:t>
              </a:r>
              <a:endParaRPr lang="es-ES"/>
            </a:p>
          </p:txBody>
        </p:sp>
        <p:sp>
          <p:nvSpPr>
            <p:cNvPr id="16406" name="Text Box 23"/>
            <p:cNvSpPr txBox="1">
              <a:spLocks noChangeArrowheads="1"/>
            </p:cNvSpPr>
            <p:nvPr/>
          </p:nvSpPr>
          <p:spPr bwMode="auto">
            <a:xfrm>
              <a:off x="8380" y="6023"/>
              <a:ext cx="1452" cy="383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56693" tIns="28346" rIns="56693" bIns="2834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ES" sz="700">
                  <a:solidFill>
                    <a:srgbClr val="000000"/>
                  </a:solidFill>
                </a:rPr>
                <a:t>Valorar alta</a:t>
              </a:r>
            </a:p>
            <a:p>
              <a:pPr algn="ctr" eaLnBrk="1" hangingPunct="1"/>
              <a:r>
                <a:rPr lang="es-ES" sz="700">
                  <a:solidFill>
                    <a:srgbClr val="000000"/>
                  </a:solidFill>
                </a:rPr>
                <a:t>(Valorar otras lesiones)</a:t>
              </a:r>
              <a:endParaRPr lang="es-ES"/>
            </a:p>
          </p:txBody>
        </p:sp>
        <p:sp>
          <p:nvSpPr>
            <p:cNvPr id="16407" name="Text Box 24"/>
            <p:cNvSpPr txBox="1">
              <a:spLocks noChangeArrowheads="1"/>
            </p:cNvSpPr>
            <p:nvPr/>
          </p:nvSpPr>
          <p:spPr bwMode="auto">
            <a:xfrm>
              <a:off x="6951" y="6331"/>
              <a:ext cx="372" cy="360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56693" tIns="28346" rIns="56693" bIns="28346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sz="700">
                  <a:solidFill>
                    <a:srgbClr val="000000"/>
                  </a:solidFill>
                </a:rPr>
                <a:t>Si</a:t>
              </a:r>
              <a:endParaRPr lang="es-ES"/>
            </a:p>
          </p:txBody>
        </p:sp>
        <p:sp>
          <p:nvSpPr>
            <p:cNvPr id="16408" name="Line 25"/>
            <p:cNvSpPr>
              <a:spLocks noChangeShapeType="1"/>
            </p:cNvSpPr>
            <p:nvPr/>
          </p:nvSpPr>
          <p:spPr bwMode="auto">
            <a:xfrm>
              <a:off x="7131" y="6691"/>
              <a:ext cx="1" cy="36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6409" name="Line 26"/>
            <p:cNvSpPr>
              <a:spLocks noChangeShapeType="1"/>
            </p:cNvSpPr>
            <p:nvPr/>
          </p:nvSpPr>
          <p:spPr bwMode="auto">
            <a:xfrm>
              <a:off x="6591" y="7051"/>
              <a:ext cx="288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6410" name="Text Box 27"/>
            <p:cNvSpPr txBox="1">
              <a:spLocks noChangeArrowheads="1"/>
            </p:cNvSpPr>
            <p:nvPr/>
          </p:nvSpPr>
          <p:spPr bwMode="auto">
            <a:xfrm>
              <a:off x="8980" y="7464"/>
              <a:ext cx="1398" cy="487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56693" tIns="28346" rIns="56693" bIns="28346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ES" sz="700">
                  <a:solidFill>
                    <a:srgbClr val="000000"/>
                  </a:solidFill>
                </a:rPr>
                <a:t>Lesión de órgano </a:t>
              </a:r>
            </a:p>
            <a:p>
              <a:pPr algn="ctr" eaLnBrk="1" hangingPunct="1"/>
              <a:r>
                <a:rPr lang="es-ES" sz="700">
                  <a:solidFill>
                    <a:srgbClr val="000000"/>
                  </a:solidFill>
                </a:rPr>
                <a:t>Sólido</a:t>
              </a:r>
              <a:endParaRPr lang="es-ES"/>
            </a:p>
          </p:txBody>
        </p:sp>
        <p:sp>
          <p:nvSpPr>
            <p:cNvPr id="16411" name="Text Box 28"/>
            <p:cNvSpPr txBox="1">
              <a:spLocks noChangeArrowheads="1"/>
            </p:cNvSpPr>
            <p:nvPr/>
          </p:nvSpPr>
          <p:spPr bwMode="auto">
            <a:xfrm>
              <a:off x="7509" y="7464"/>
              <a:ext cx="1314" cy="487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56693" tIns="28346" rIns="56693" bIns="28346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ES" sz="700">
                  <a:solidFill>
                    <a:srgbClr val="000000"/>
                  </a:solidFill>
                </a:rPr>
                <a:t>Lesión a órgano</a:t>
              </a:r>
            </a:p>
            <a:p>
              <a:pPr algn="ctr" eaLnBrk="1" hangingPunct="1"/>
              <a:r>
                <a:rPr lang="es-ES" sz="700">
                  <a:solidFill>
                    <a:srgbClr val="000000"/>
                  </a:solidFill>
                </a:rPr>
                <a:t>Hueco</a:t>
              </a:r>
              <a:endParaRPr lang="es-ES"/>
            </a:p>
          </p:txBody>
        </p:sp>
        <p:sp>
          <p:nvSpPr>
            <p:cNvPr id="16412" name="Text Box 29"/>
            <p:cNvSpPr txBox="1">
              <a:spLocks noChangeArrowheads="1"/>
            </p:cNvSpPr>
            <p:nvPr/>
          </p:nvSpPr>
          <p:spPr bwMode="auto">
            <a:xfrm>
              <a:off x="7493" y="8310"/>
              <a:ext cx="813" cy="232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56693" tIns="28346" rIns="56693" bIns="2834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sz="700">
                  <a:solidFill>
                    <a:srgbClr val="000000"/>
                  </a:solidFill>
                </a:rPr>
                <a:t>Laparotomía</a:t>
              </a:r>
              <a:endParaRPr lang="es-ES"/>
            </a:p>
          </p:txBody>
        </p:sp>
        <p:sp>
          <p:nvSpPr>
            <p:cNvPr id="16413" name="Line 30"/>
            <p:cNvSpPr>
              <a:spLocks noChangeShapeType="1"/>
            </p:cNvSpPr>
            <p:nvPr/>
          </p:nvSpPr>
          <p:spPr bwMode="auto">
            <a:xfrm>
              <a:off x="6591" y="7051"/>
              <a:ext cx="1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6414" name="Text Box 31"/>
            <p:cNvSpPr txBox="1">
              <a:spLocks noChangeArrowheads="1"/>
            </p:cNvSpPr>
            <p:nvPr/>
          </p:nvSpPr>
          <p:spPr bwMode="auto">
            <a:xfrm>
              <a:off x="6136" y="7456"/>
              <a:ext cx="883" cy="232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56693" tIns="28346" rIns="56693" bIns="2834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sz="700">
                  <a:solidFill>
                    <a:srgbClr val="000000"/>
                  </a:solidFill>
                </a:rPr>
                <a:t>Daño no claro</a:t>
              </a:r>
              <a:endParaRPr lang="es-ES"/>
            </a:p>
          </p:txBody>
        </p:sp>
        <p:sp>
          <p:nvSpPr>
            <p:cNvPr id="16415" name="Line 32"/>
            <p:cNvSpPr>
              <a:spLocks noChangeShapeType="1"/>
            </p:cNvSpPr>
            <p:nvPr/>
          </p:nvSpPr>
          <p:spPr bwMode="auto">
            <a:xfrm>
              <a:off x="7130" y="5971"/>
              <a:ext cx="1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6416" name="Line 33"/>
            <p:cNvSpPr>
              <a:spLocks noChangeShapeType="1"/>
            </p:cNvSpPr>
            <p:nvPr/>
          </p:nvSpPr>
          <p:spPr bwMode="auto">
            <a:xfrm flipH="1">
              <a:off x="4846" y="5251"/>
              <a:ext cx="17" cy="15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6417" name="Line 35"/>
            <p:cNvSpPr>
              <a:spLocks noChangeShapeType="1"/>
            </p:cNvSpPr>
            <p:nvPr/>
          </p:nvSpPr>
          <p:spPr bwMode="auto">
            <a:xfrm>
              <a:off x="2523" y="7537"/>
              <a:ext cx="1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6418" name="Line 36"/>
            <p:cNvSpPr>
              <a:spLocks noChangeShapeType="1"/>
            </p:cNvSpPr>
            <p:nvPr/>
          </p:nvSpPr>
          <p:spPr bwMode="auto">
            <a:xfrm>
              <a:off x="2523" y="6626"/>
              <a:ext cx="1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6419" name="Line 37"/>
            <p:cNvSpPr>
              <a:spLocks noChangeShapeType="1"/>
            </p:cNvSpPr>
            <p:nvPr/>
          </p:nvSpPr>
          <p:spPr bwMode="auto">
            <a:xfrm>
              <a:off x="2523" y="5791"/>
              <a:ext cx="1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6420" name="Line 38"/>
            <p:cNvSpPr>
              <a:spLocks noChangeShapeType="1"/>
            </p:cNvSpPr>
            <p:nvPr/>
          </p:nvSpPr>
          <p:spPr bwMode="auto">
            <a:xfrm>
              <a:off x="2757" y="6525"/>
              <a:ext cx="54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6421" name="Line 39"/>
            <p:cNvSpPr>
              <a:spLocks noChangeShapeType="1"/>
            </p:cNvSpPr>
            <p:nvPr/>
          </p:nvSpPr>
          <p:spPr bwMode="auto">
            <a:xfrm>
              <a:off x="2523" y="5071"/>
              <a:ext cx="1" cy="3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6422" name="Line 40"/>
            <p:cNvSpPr>
              <a:spLocks noChangeShapeType="1"/>
            </p:cNvSpPr>
            <p:nvPr/>
          </p:nvSpPr>
          <p:spPr bwMode="auto">
            <a:xfrm>
              <a:off x="4400" y="4890"/>
              <a:ext cx="28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6423" name="Line 41"/>
            <p:cNvSpPr>
              <a:spLocks noChangeShapeType="1"/>
            </p:cNvSpPr>
            <p:nvPr/>
          </p:nvSpPr>
          <p:spPr bwMode="auto">
            <a:xfrm>
              <a:off x="2523" y="4351"/>
              <a:ext cx="1" cy="2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6424" name="Line 42"/>
            <p:cNvSpPr>
              <a:spLocks noChangeShapeType="1"/>
            </p:cNvSpPr>
            <p:nvPr/>
          </p:nvSpPr>
          <p:spPr bwMode="auto">
            <a:xfrm>
              <a:off x="3063" y="4170"/>
              <a:ext cx="370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6425" name="Line 43"/>
            <p:cNvSpPr>
              <a:spLocks noChangeShapeType="1"/>
            </p:cNvSpPr>
            <p:nvPr/>
          </p:nvSpPr>
          <p:spPr bwMode="auto">
            <a:xfrm>
              <a:off x="7110" y="5071"/>
              <a:ext cx="1" cy="3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6426" name="Line 44"/>
            <p:cNvSpPr>
              <a:spLocks noChangeShapeType="1"/>
            </p:cNvSpPr>
            <p:nvPr/>
          </p:nvSpPr>
          <p:spPr bwMode="auto">
            <a:xfrm>
              <a:off x="7851" y="5611"/>
              <a:ext cx="72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6427" name="Line 45"/>
            <p:cNvSpPr>
              <a:spLocks noChangeShapeType="1"/>
            </p:cNvSpPr>
            <p:nvPr/>
          </p:nvSpPr>
          <p:spPr bwMode="auto">
            <a:xfrm>
              <a:off x="8751" y="5791"/>
              <a:ext cx="1" cy="21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6428" name="Line 46"/>
            <p:cNvSpPr>
              <a:spLocks noChangeShapeType="1"/>
            </p:cNvSpPr>
            <p:nvPr/>
          </p:nvSpPr>
          <p:spPr bwMode="auto">
            <a:xfrm>
              <a:off x="7130" y="4351"/>
              <a:ext cx="1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6429" name="Line 47"/>
            <p:cNvSpPr>
              <a:spLocks noChangeShapeType="1"/>
            </p:cNvSpPr>
            <p:nvPr/>
          </p:nvSpPr>
          <p:spPr bwMode="auto">
            <a:xfrm>
              <a:off x="4971" y="2551"/>
              <a:ext cx="1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6430" name="Line 48"/>
            <p:cNvSpPr>
              <a:spLocks noChangeShapeType="1"/>
            </p:cNvSpPr>
            <p:nvPr/>
          </p:nvSpPr>
          <p:spPr bwMode="auto">
            <a:xfrm flipV="1">
              <a:off x="6049" y="2251"/>
              <a:ext cx="638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6431" name="Text Box 49"/>
            <p:cNvSpPr txBox="1">
              <a:spLocks noChangeArrowheads="1"/>
            </p:cNvSpPr>
            <p:nvPr/>
          </p:nvSpPr>
          <p:spPr bwMode="auto">
            <a:xfrm>
              <a:off x="3007" y="1284"/>
              <a:ext cx="3680" cy="232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56693" tIns="28346" rIns="56693" bIns="2834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ES" sz="700" b="1">
                  <a:solidFill>
                    <a:srgbClr val="000000"/>
                  </a:solidFill>
                </a:rPr>
                <a:t>Trauma abdominal penetrante</a:t>
              </a:r>
              <a:endParaRPr lang="es-ES"/>
            </a:p>
          </p:txBody>
        </p:sp>
        <p:sp>
          <p:nvSpPr>
            <p:cNvPr id="16432" name="Line 50"/>
            <p:cNvSpPr>
              <a:spLocks noChangeShapeType="1"/>
            </p:cNvSpPr>
            <p:nvPr/>
          </p:nvSpPr>
          <p:spPr bwMode="auto">
            <a:xfrm flipV="1">
              <a:off x="4918" y="1564"/>
              <a:ext cx="18" cy="40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6433" name="Text Box 51"/>
            <p:cNvSpPr txBox="1">
              <a:spLocks noChangeArrowheads="1"/>
            </p:cNvSpPr>
            <p:nvPr/>
          </p:nvSpPr>
          <p:spPr bwMode="auto">
            <a:xfrm>
              <a:off x="8803" y="8310"/>
              <a:ext cx="1846" cy="383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56693" tIns="28346" rIns="56693" bIns="2834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sz="700">
                  <a:solidFill>
                    <a:srgbClr val="000000"/>
                  </a:solidFill>
                </a:rPr>
                <a:t>- Observación.</a:t>
              </a:r>
            </a:p>
            <a:p>
              <a:pPr eaLnBrk="1" hangingPunct="1">
                <a:buSzPts val="1000"/>
                <a:buFont typeface="Arial" panose="020B0604020202020204" pitchFamily="34" charset="0"/>
                <a:buNone/>
              </a:pPr>
              <a:r>
                <a:rPr lang="es-ES" sz="700">
                  <a:solidFill>
                    <a:srgbClr val="000000"/>
                  </a:solidFill>
                </a:rPr>
                <a:t> Exploración.Angioembolización.</a:t>
              </a:r>
              <a:endParaRPr lang="es-ES"/>
            </a:p>
          </p:txBody>
        </p:sp>
        <p:sp>
          <p:nvSpPr>
            <p:cNvPr id="16434" name="Text Box 52"/>
            <p:cNvSpPr txBox="1">
              <a:spLocks noChangeArrowheads="1"/>
            </p:cNvSpPr>
            <p:nvPr/>
          </p:nvSpPr>
          <p:spPr bwMode="auto">
            <a:xfrm>
              <a:off x="4721" y="2911"/>
              <a:ext cx="430" cy="265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56693" tIns="28346" rIns="56693" bIns="28346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sz="700">
                  <a:solidFill>
                    <a:srgbClr val="000000"/>
                  </a:solidFill>
                </a:rPr>
                <a:t>No</a:t>
              </a:r>
              <a:endParaRPr lang="es-ES"/>
            </a:p>
          </p:txBody>
        </p:sp>
        <p:sp>
          <p:nvSpPr>
            <p:cNvPr id="16435" name="Line 53"/>
            <p:cNvSpPr>
              <a:spLocks noChangeShapeType="1"/>
            </p:cNvSpPr>
            <p:nvPr/>
          </p:nvSpPr>
          <p:spPr bwMode="auto">
            <a:xfrm>
              <a:off x="4970" y="3167"/>
              <a:ext cx="1" cy="2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6436" name="Line 54"/>
            <p:cNvSpPr>
              <a:spLocks noChangeShapeType="1"/>
            </p:cNvSpPr>
            <p:nvPr/>
          </p:nvSpPr>
          <p:spPr bwMode="auto">
            <a:xfrm>
              <a:off x="5871" y="2551"/>
              <a:ext cx="900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6437" name="Text Box 55"/>
            <p:cNvSpPr txBox="1">
              <a:spLocks noChangeArrowheads="1"/>
            </p:cNvSpPr>
            <p:nvPr/>
          </p:nvSpPr>
          <p:spPr bwMode="auto">
            <a:xfrm>
              <a:off x="6747" y="2911"/>
              <a:ext cx="1373" cy="232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56693" tIns="28346" rIns="56693" bIns="2834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sz="700">
                  <a:solidFill>
                    <a:srgbClr val="000000"/>
                  </a:solidFill>
                </a:rPr>
                <a:t>Exploración física difícil</a:t>
              </a:r>
              <a:endParaRPr lang="es-ES"/>
            </a:p>
          </p:txBody>
        </p:sp>
        <p:sp>
          <p:nvSpPr>
            <p:cNvPr id="16438" name="Text Box 56"/>
            <p:cNvSpPr txBox="1">
              <a:spLocks noChangeArrowheads="1"/>
            </p:cNvSpPr>
            <p:nvPr/>
          </p:nvSpPr>
          <p:spPr bwMode="auto">
            <a:xfrm>
              <a:off x="1981" y="7942"/>
              <a:ext cx="1200" cy="535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56693" tIns="28346" rIns="56693" bIns="2834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sz="700">
                  <a:solidFill>
                    <a:srgbClr val="000000"/>
                  </a:solidFill>
                </a:rPr>
                <a:t>-</a:t>
              </a:r>
              <a:r>
                <a:rPr lang="es-ES" sz="700">
                  <a:solidFill>
                    <a:srgbClr val="FFFFFF"/>
                  </a:solidFill>
                </a:rPr>
                <a:t> </a:t>
              </a:r>
              <a:r>
                <a:rPr lang="es-ES" sz="700">
                  <a:solidFill>
                    <a:srgbClr val="000000"/>
                  </a:solidFill>
                </a:rPr>
                <a:t>Observación.</a:t>
              </a:r>
            </a:p>
            <a:p>
              <a:pPr eaLnBrk="1" hangingPunct="1">
                <a:buSzPts val="1000"/>
                <a:buFont typeface="Arial" panose="020B0604020202020204" pitchFamily="34" charset="0"/>
                <a:buNone/>
              </a:pPr>
              <a:r>
                <a:rPr lang="es-ES" sz="700">
                  <a:solidFill>
                    <a:srgbClr val="000000"/>
                  </a:solidFill>
                </a:rPr>
                <a:t> Exploración.</a:t>
              </a:r>
            </a:p>
            <a:p>
              <a:pPr eaLnBrk="1" hangingPunct="1">
                <a:buSzPts val="1000"/>
                <a:buFont typeface="Arial" panose="020B0604020202020204" pitchFamily="34" charset="0"/>
                <a:buNone/>
              </a:pPr>
              <a:r>
                <a:rPr lang="es-ES" sz="700">
                  <a:solidFill>
                    <a:srgbClr val="000000"/>
                  </a:solidFill>
                </a:rPr>
                <a:t> Angioembolización.</a:t>
              </a:r>
              <a:endParaRPr lang="es-ES"/>
            </a:p>
          </p:txBody>
        </p:sp>
        <p:sp>
          <p:nvSpPr>
            <p:cNvPr id="16439" name="Line 57"/>
            <p:cNvSpPr>
              <a:spLocks noChangeShapeType="1"/>
            </p:cNvSpPr>
            <p:nvPr/>
          </p:nvSpPr>
          <p:spPr bwMode="auto">
            <a:xfrm>
              <a:off x="8031" y="7051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6440" name="Line 58"/>
            <p:cNvSpPr>
              <a:spLocks noChangeShapeType="1"/>
            </p:cNvSpPr>
            <p:nvPr/>
          </p:nvSpPr>
          <p:spPr bwMode="auto">
            <a:xfrm>
              <a:off x="9471" y="7051"/>
              <a:ext cx="1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6441" name="Line 59"/>
            <p:cNvSpPr>
              <a:spLocks noChangeShapeType="1"/>
            </p:cNvSpPr>
            <p:nvPr/>
          </p:nvSpPr>
          <p:spPr bwMode="auto">
            <a:xfrm flipH="1" flipV="1">
              <a:off x="5403" y="7132"/>
              <a:ext cx="540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6442" name="Line 60"/>
            <p:cNvSpPr>
              <a:spLocks noChangeShapeType="1"/>
            </p:cNvSpPr>
            <p:nvPr/>
          </p:nvSpPr>
          <p:spPr bwMode="auto">
            <a:xfrm>
              <a:off x="9471" y="7951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6443" name="Line 61"/>
            <p:cNvSpPr>
              <a:spLocks noChangeShapeType="1"/>
            </p:cNvSpPr>
            <p:nvPr/>
          </p:nvSpPr>
          <p:spPr bwMode="auto">
            <a:xfrm>
              <a:off x="8031" y="7951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6444" name="Line 62"/>
            <p:cNvSpPr>
              <a:spLocks noChangeShapeType="1"/>
            </p:cNvSpPr>
            <p:nvPr/>
          </p:nvSpPr>
          <p:spPr bwMode="auto">
            <a:xfrm>
              <a:off x="4971" y="3811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6445" name="Line 63"/>
            <p:cNvSpPr>
              <a:spLocks noChangeShapeType="1"/>
            </p:cNvSpPr>
            <p:nvPr/>
          </p:nvSpPr>
          <p:spPr bwMode="auto">
            <a:xfrm>
              <a:off x="7105" y="2274"/>
              <a:ext cx="72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</p:grpSp>
      <p:cxnSp>
        <p:nvCxnSpPr>
          <p:cNvPr id="3" name="2 Conector recto de flecha"/>
          <p:cNvCxnSpPr>
            <a:stCxn id="16400" idx="2"/>
          </p:cNvCxnSpPr>
          <p:nvPr/>
        </p:nvCxnSpPr>
        <p:spPr>
          <a:xfrm flipH="1" flipV="1">
            <a:off x="4054476" y="4329114"/>
            <a:ext cx="2975" cy="4315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36F5117-826F-4C89-B020-FFF21684E4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2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237"/>
    </mc:Choice>
    <mc:Fallback xmlns="">
      <p:transition spd="slow" advTm="106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1005624" y="-904741"/>
            <a:ext cx="10173237" cy="7975242"/>
            <a:chOff x="657" y="572"/>
            <a:chExt cx="4377" cy="3447"/>
          </a:xfrm>
        </p:grpSpPr>
        <p:grpSp>
          <p:nvGrpSpPr>
            <p:cNvPr id="5" name="Group 39"/>
            <p:cNvGrpSpPr>
              <a:grpSpLocks/>
            </p:cNvGrpSpPr>
            <p:nvPr/>
          </p:nvGrpSpPr>
          <p:grpSpPr bwMode="auto">
            <a:xfrm>
              <a:off x="657" y="572"/>
              <a:ext cx="4377" cy="3447"/>
              <a:chOff x="657" y="572"/>
              <a:chExt cx="4377" cy="3447"/>
            </a:xfrm>
          </p:grpSpPr>
          <p:sp>
            <p:nvSpPr>
              <p:cNvPr id="9" name="AutoShape 6"/>
              <p:cNvSpPr>
                <a:spLocks noChangeAspect="1" noChangeArrowheads="1"/>
              </p:cNvSpPr>
              <p:nvPr/>
            </p:nvSpPr>
            <p:spPr bwMode="auto">
              <a:xfrm>
                <a:off x="657" y="572"/>
                <a:ext cx="4377" cy="34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s-MX"/>
              </a:p>
            </p:txBody>
          </p:sp>
          <p:sp>
            <p:nvSpPr>
              <p:cNvPr id="10" name="Text Box 7"/>
              <p:cNvSpPr txBox="1">
                <a:spLocks noChangeArrowheads="1"/>
              </p:cNvSpPr>
              <p:nvPr/>
            </p:nvSpPr>
            <p:spPr bwMode="auto">
              <a:xfrm>
                <a:off x="838" y="1388"/>
                <a:ext cx="998" cy="225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64008" tIns="32004" rIns="64008" bIns="32004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s-ES" sz="1400" b="1">
                    <a:solidFill>
                      <a:srgbClr val="000000"/>
                    </a:solidFill>
                  </a:rPr>
                  <a:t>Observación</a:t>
                </a:r>
                <a:endParaRPr lang="es-ES"/>
              </a:p>
            </p:txBody>
          </p:sp>
          <p:sp>
            <p:nvSpPr>
              <p:cNvPr id="11" name="Text Box 8"/>
              <p:cNvSpPr txBox="1">
                <a:spLocks noChangeArrowheads="1"/>
              </p:cNvSpPr>
              <p:nvPr/>
            </p:nvSpPr>
            <p:spPr bwMode="auto">
              <a:xfrm>
                <a:off x="2380" y="1332"/>
                <a:ext cx="1290" cy="309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64008" tIns="32004" rIns="64008" bIns="32004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s-ES" sz="1000">
                    <a:solidFill>
                      <a:srgbClr val="000000"/>
                    </a:solidFill>
                  </a:rPr>
                  <a:t>- Irritación peritoneal.</a:t>
                </a:r>
              </a:p>
              <a:p>
                <a:pPr eaLnBrk="1" hangingPunct="1"/>
                <a:r>
                  <a:rPr lang="es-ES" sz="1000">
                    <a:solidFill>
                      <a:srgbClr val="000000"/>
                    </a:solidFill>
                  </a:rPr>
                  <a:t>- Alteración hemodinámica</a:t>
                </a:r>
                <a:endParaRPr lang="es-ES"/>
              </a:p>
            </p:txBody>
          </p:sp>
          <p:sp>
            <p:nvSpPr>
              <p:cNvPr id="12" name="Text Box 9"/>
              <p:cNvSpPr txBox="1">
                <a:spLocks noChangeArrowheads="1"/>
              </p:cNvSpPr>
              <p:nvPr/>
            </p:nvSpPr>
            <p:spPr bwMode="auto">
              <a:xfrm>
                <a:off x="3880" y="1450"/>
                <a:ext cx="225" cy="191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64008" tIns="32004" rIns="64008" bIns="32004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s-ES" sz="1000">
                    <a:solidFill>
                      <a:srgbClr val="000000"/>
                    </a:solidFill>
                  </a:rPr>
                  <a:t>Si</a:t>
                </a:r>
                <a:endParaRPr lang="es-ES"/>
              </a:p>
            </p:txBody>
          </p:sp>
          <p:sp>
            <p:nvSpPr>
              <p:cNvPr id="13" name="Text Box 10"/>
              <p:cNvSpPr txBox="1">
                <a:spLocks noChangeArrowheads="1"/>
              </p:cNvSpPr>
              <p:nvPr/>
            </p:nvSpPr>
            <p:spPr bwMode="auto">
              <a:xfrm>
                <a:off x="4286" y="1450"/>
                <a:ext cx="726" cy="191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64008" tIns="32004" rIns="64008" bIns="32004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s-ES" sz="1000">
                    <a:solidFill>
                      <a:srgbClr val="000000"/>
                    </a:solidFill>
                  </a:rPr>
                  <a:t>Laparotomía</a:t>
                </a:r>
                <a:endParaRPr lang="es-ES"/>
              </a:p>
            </p:txBody>
          </p:sp>
          <p:sp>
            <p:nvSpPr>
              <p:cNvPr id="14" name="Line 11"/>
              <p:cNvSpPr>
                <a:spLocks noChangeShapeType="1"/>
              </p:cNvSpPr>
              <p:nvPr/>
            </p:nvSpPr>
            <p:spPr bwMode="auto">
              <a:xfrm>
                <a:off x="3662" y="1533"/>
                <a:ext cx="216" cy="1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15" name="Text Box 12"/>
              <p:cNvSpPr txBox="1">
                <a:spLocks noChangeArrowheads="1"/>
              </p:cNvSpPr>
              <p:nvPr/>
            </p:nvSpPr>
            <p:spPr bwMode="auto">
              <a:xfrm>
                <a:off x="2925" y="1813"/>
                <a:ext cx="272" cy="185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64008" tIns="32004" rIns="64008" bIns="32004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s-ES" sz="1000">
                    <a:solidFill>
                      <a:srgbClr val="000000"/>
                    </a:solidFill>
                  </a:rPr>
                  <a:t>No</a:t>
                </a:r>
                <a:endParaRPr lang="es-ES"/>
              </a:p>
            </p:txBody>
          </p:sp>
          <p:sp>
            <p:nvSpPr>
              <p:cNvPr id="16" name="Line 13"/>
              <p:cNvSpPr>
                <a:spLocks noChangeShapeType="1"/>
              </p:cNvSpPr>
              <p:nvPr/>
            </p:nvSpPr>
            <p:spPr bwMode="auto">
              <a:xfrm flipV="1">
                <a:off x="2019" y="2333"/>
                <a:ext cx="32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17" name="Line 14"/>
              <p:cNvSpPr>
                <a:spLocks noChangeShapeType="1"/>
              </p:cNvSpPr>
              <p:nvPr/>
            </p:nvSpPr>
            <p:spPr bwMode="auto">
              <a:xfrm flipH="1">
                <a:off x="1471" y="2386"/>
                <a:ext cx="3" cy="26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18" name="Text Box 15"/>
              <p:cNvSpPr txBox="1">
                <a:spLocks noChangeArrowheads="1"/>
              </p:cNvSpPr>
              <p:nvPr/>
            </p:nvSpPr>
            <p:spPr bwMode="auto">
              <a:xfrm>
                <a:off x="2340" y="2287"/>
                <a:ext cx="1361" cy="190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64008" tIns="32004" rIns="64008" bIns="32004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s-ES" sz="1000">
                    <a:solidFill>
                      <a:srgbClr val="000000"/>
                    </a:solidFill>
                  </a:rPr>
                  <a:t>Lesión de abdomen toracico</a:t>
                </a:r>
                <a:endParaRPr lang="es-ES"/>
              </a:p>
            </p:txBody>
          </p:sp>
          <p:sp>
            <p:nvSpPr>
              <p:cNvPr id="19" name="Text Box 16"/>
              <p:cNvSpPr txBox="1">
                <a:spLocks noChangeArrowheads="1"/>
              </p:cNvSpPr>
              <p:nvPr/>
            </p:nvSpPr>
            <p:spPr bwMode="auto">
              <a:xfrm>
                <a:off x="748" y="2733"/>
                <a:ext cx="1603" cy="190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64008" tIns="32004" rIns="64008" bIns="32004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s-ES" sz="1000">
                    <a:solidFill>
                      <a:srgbClr val="000000"/>
                    </a:solidFill>
                  </a:rPr>
                  <a:t>Sospecha de lesión diafragmática</a:t>
                </a:r>
                <a:endParaRPr lang="es-ES"/>
              </a:p>
            </p:txBody>
          </p:sp>
          <p:sp>
            <p:nvSpPr>
              <p:cNvPr id="20" name="Line 17"/>
              <p:cNvSpPr>
                <a:spLocks noChangeShapeType="1"/>
              </p:cNvSpPr>
              <p:nvPr/>
            </p:nvSpPr>
            <p:spPr bwMode="auto">
              <a:xfrm>
                <a:off x="3020" y="1653"/>
                <a:ext cx="0" cy="1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1" name="Text Box 19"/>
              <p:cNvSpPr txBox="1">
                <a:spLocks noChangeArrowheads="1"/>
              </p:cNvSpPr>
              <p:nvPr/>
            </p:nvSpPr>
            <p:spPr bwMode="auto">
              <a:xfrm>
                <a:off x="2925" y="2654"/>
                <a:ext cx="272" cy="186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64008" tIns="32004" rIns="64008" bIns="32004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s-ES" sz="1000">
                    <a:solidFill>
                      <a:srgbClr val="000000"/>
                    </a:solidFill>
                  </a:rPr>
                  <a:t>No</a:t>
                </a:r>
                <a:endParaRPr lang="es-ES"/>
              </a:p>
            </p:txBody>
          </p:sp>
          <p:sp>
            <p:nvSpPr>
              <p:cNvPr id="22" name="Text Box 20"/>
              <p:cNvSpPr txBox="1">
                <a:spLocks noChangeArrowheads="1"/>
              </p:cNvSpPr>
              <p:nvPr/>
            </p:nvSpPr>
            <p:spPr bwMode="auto">
              <a:xfrm>
                <a:off x="2298" y="3139"/>
                <a:ext cx="1483" cy="275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64008" tIns="32004" rIns="64008" bIns="32004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s-ES" sz="800">
                    <a:solidFill>
                      <a:srgbClr val="000000"/>
                    </a:solidFill>
                  </a:rPr>
                  <a:t>Valorar alta</a:t>
                </a:r>
              </a:p>
              <a:p>
                <a:pPr algn="ctr" eaLnBrk="1" hangingPunct="1"/>
                <a:r>
                  <a:rPr lang="es-ES" sz="800">
                    <a:solidFill>
                      <a:srgbClr val="000000"/>
                    </a:solidFill>
                  </a:rPr>
                  <a:t>(depende del daño a otras regiones)</a:t>
                </a:r>
                <a:endParaRPr lang="es-ES"/>
              </a:p>
            </p:txBody>
          </p:sp>
          <p:sp>
            <p:nvSpPr>
              <p:cNvPr id="23" name="Text Box 21"/>
              <p:cNvSpPr txBox="1">
                <a:spLocks noChangeArrowheads="1"/>
              </p:cNvSpPr>
              <p:nvPr/>
            </p:nvSpPr>
            <p:spPr bwMode="auto">
              <a:xfrm>
                <a:off x="1746" y="2253"/>
                <a:ext cx="246" cy="190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64008" tIns="32004" rIns="64008" bIns="32004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s-ES" sz="1000">
                    <a:solidFill>
                      <a:srgbClr val="000000"/>
                    </a:solidFill>
                  </a:rPr>
                  <a:t>Si</a:t>
                </a:r>
                <a:endParaRPr lang="es-ES"/>
              </a:p>
            </p:txBody>
          </p:sp>
          <p:sp>
            <p:nvSpPr>
              <p:cNvPr id="24" name="Line 22"/>
              <p:cNvSpPr>
                <a:spLocks noChangeShapeType="1"/>
              </p:cNvSpPr>
              <p:nvPr/>
            </p:nvSpPr>
            <p:spPr bwMode="auto">
              <a:xfrm>
                <a:off x="1471" y="2933"/>
                <a:ext cx="0" cy="1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5" name="Line 23"/>
              <p:cNvSpPr>
                <a:spLocks noChangeShapeType="1"/>
              </p:cNvSpPr>
              <p:nvPr/>
            </p:nvSpPr>
            <p:spPr bwMode="auto">
              <a:xfrm>
                <a:off x="1110" y="3053"/>
                <a:ext cx="68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6" name="Line 24"/>
              <p:cNvSpPr>
                <a:spLocks noChangeShapeType="1"/>
              </p:cNvSpPr>
              <p:nvPr/>
            </p:nvSpPr>
            <p:spPr bwMode="auto">
              <a:xfrm>
                <a:off x="1110" y="3053"/>
                <a:ext cx="0" cy="1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7" name="Line 25"/>
              <p:cNvSpPr>
                <a:spLocks noChangeShapeType="1"/>
              </p:cNvSpPr>
              <p:nvPr/>
            </p:nvSpPr>
            <p:spPr bwMode="auto">
              <a:xfrm>
                <a:off x="1790" y="3053"/>
                <a:ext cx="0" cy="1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8" name="Text Box 26"/>
              <p:cNvSpPr txBox="1">
                <a:spLocks noChangeArrowheads="1"/>
              </p:cNvSpPr>
              <p:nvPr/>
            </p:nvSpPr>
            <p:spPr bwMode="auto">
              <a:xfrm>
                <a:off x="1030" y="3173"/>
                <a:ext cx="262" cy="191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64008" tIns="32004" rIns="64008" bIns="32004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s-ES" sz="1000">
                    <a:solidFill>
                      <a:srgbClr val="000000"/>
                    </a:solidFill>
                  </a:rPr>
                  <a:t>Si</a:t>
                </a:r>
                <a:endParaRPr lang="es-ES"/>
              </a:p>
            </p:txBody>
          </p:sp>
          <p:sp>
            <p:nvSpPr>
              <p:cNvPr id="29" name="Text Box 27"/>
              <p:cNvSpPr txBox="1">
                <a:spLocks noChangeArrowheads="1"/>
              </p:cNvSpPr>
              <p:nvPr/>
            </p:nvSpPr>
            <p:spPr bwMode="auto">
              <a:xfrm>
                <a:off x="1655" y="3173"/>
                <a:ext cx="260" cy="186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64008" tIns="32004" rIns="64008" bIns="32004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/>
                <a:r>
                  <a:rPr lang="es-ES" sz="1000">
                    <a:solidFill>
                      <a:srgbClr val="000000"/>
                    </a:solidFill>
                  </a:rPr>
                  <a:t>No</a:t>
                </a:r>
                <a:endParaRPr lang="es-ES"/>
              </a:p>
            </p:txBody>
          </p:sp>
          <p:sp>
            <p:nvSpPr>
              <p:cNvPr id="30" name="Line 28"/>
              <p:cNvSpPr>
                <a:spLocks noChangeShapeType="1"/>
              </p:cNvSpPr>
              <p:nvPr/>
            </p:nvSpPr>
            <p:spPr bwMode="auto">
              <a:xfrm>
                <a:off x="1927" y="3293"/>
                <a:ext cx="32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1" name="Line 29"/>
              <p:cNvSpPr>
                <a:spLocks noChangeShapeType="1"/>
              </p:cNvSpPr>
              <p:nvPr/>
            </p:nvSpPr>
            <p:spPr bwMode="auto">
              <a:xfrm>
                <a:off x="1110" y="3373"/>
                <a:ext cx="0" cy="1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2" name="Text Box 30"/>
              <p:cNvSpPr txBox="1">
                <a:spLocks noChangeArrowheads="1"/>
              </p:cNvSpPr>
              <p:nvPr/>
            </p:nvSpPr>
            <p:spPr bwMode="auto">
              <a:xfrm>
                <a:off x="830" y="3493"/>
                <a:ext cx="825" cy="202"/>
              </a:xfrm>
              <a:prstGeom prst="rect">
                <a:avLst/>
              </a:prstGeom>
              <a:noFill/>
              <a:ln w="5715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64008" tIns="32004" rIns="64008" bIns="32004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s-ES" sz="1000">
                    <a:solidFill>
                      <a:srgbClr val="000000"/>
                    </a:solidFill>
                  </a:rPr>
                  <a:t>Laparoscopia</a:t>
                </a:r>
                <a:endParaRPr lang="es-ES"/>
              </a:p>
            </p:txBody>
          </p:sp>
          <p:sp>
            <p:nvSpPr>
              <p:cNvPr id="33" name="Line 31"/>
              <p:cNvSpPr>
                <a:spLocks noChangeShapeType="1"/>
              </p:cNvSpPr>
              <p:nvPr/>
            </p:nvSpPr>
            <p:spPr bwMode="auto">
              <a:xfrm flipV="1">
                <a:off x="3016" y="2477"/>
                <a:ext cx="0" cy="18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4" name="Line 32"/>
              <p:cNvSpPr>
                <a:spLocks noChangeShapeType="1"/>
              </p:cNvSpPr>
              <p:nvPr/>
            </p:nvSpPr>
            <p:spPr bwMode="auto">
              <a:xfrm>
                <a:off x="3016" y="2840"/>
                <a:ext cx="0" cy="18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5" name="Line 33"/>
              <p:cNvSpPr>
                <a:spLocks noChangeShapeType="1"/>
              </p:cNvSpPr>
              <p:nvPr/>
            </p:nvSpPr>
            <p:spPr bwMode="auto">
              <a:xfrm>
                <a:off x="1474" y="2386"/>
                <a:ext cx="27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6" name="Line 34"/>
              <p:cNvSpPr>
                <a:spLocks noChangeShapeType="1"/>
              </p:cNvSpPr>
              <p:nvPr/>
            </p:nvSpPr>
            <p:spPr bwMode="auto">
              <a:xfrm>
                <a:off x="1927" y="1479"/>
                <a:ext cx="36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7" name="Line 35"/>
              <p:cNvSpPr>
                <a:spLocks noChangeShapeType="1"/>
              </p:cNvSpPr>
              <p:nvPr/>
            </p:nvSpPr>
            <p:spPr bwMode="auto">
              <a:xfrm>
                <a:off x="4105" y="1570"/>
                <a:ext cx="18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</p:grpSp>
        <p:sp>
          <p:nvSpPr>
            <p:cNvPr id="6" name="Text Box 36"/>
            <p:cNvSpPr txBox="1">
              <a:spLocks noChangeArrowheads="1"/>
            </p:cNvSpPr>
            <p:nvPr/>
          </p:nvSpPr>
          <p:spPr bwMode="auto">
            <a:xfrm>
              <a:off x="3425" y="1807"/>
              <a:ext cx="248" cy="15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sz="1000"/>
                <a:t>Alta</a:t>
              </a:r>
            </a:p>
          </p:txBody>
        </p:sp>
        <p:sp>
          <p:nvSpPr>
            <p:cNvPr id="7" name="Line 37"/>
            <p:cNvSpPr>
              <a:spLocks noChangeShapeType="1"/>
            </p:cNvSpPr>
            <p:nvPr/>
          </p:nvSpPr>
          <p:spPr bwMode="auto">
            <a:xfrm>
              <a:off x="3198" y="1933"/>
              <a:ext cx="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8" name="Line 38"/>
            <p:cNvSpPr>
              <a:spLocks noChangeShapeType="1"/>
            </p:cNvSpPr>
            <p:nvPr/>
          </p:nvSpPr>
          <p:spPr bwMode="auto">
            <a:xfrm>
              <a:off x="3016" y="2069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80989B8-B147-4917-9CBD-3342DD2EE8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5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60"/>
    </mc:Choice>
    <mc:Fallback xmlns="">
      <p:transition spd="slow" advTm="66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PACIENTE 4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MASCULINO DE 18 AÑOS DE EDAD</a:t>
            </a:r>
          </a:p>
          <a:p>
            <a:r>
              <a:rPr lang="es-MX" dirty="0"/>
              <a:t>CAIDA DE 3 METROS DE ALTURA </a:t>
            </a:r>
          </a:p>
          <a:p>
            <a:r>
              <a:rPr lang="es-MX" dirty="0"/>
              <a:t>PRESENTA LESIÓN EN PERINE Y ESCROTO</a:t>
            </a:r>
          </a:p>
          <a:p>
            <a:r>
              <a:rPr lang="es-MX" dirty="0"/>
              <a:t>ACUDE A URGENCIAS CON INESTABILIDAD HEMODINÁMICA</a:t>
            </a:r>
          </a:p>
          <a:p>
            <a:r>
              <a:rPr lang="es-MX" dirty="0"/>
              <a:t>CON DATOS DE ABDOMEN AGUDO Y SANGRADO EN EL MEATO URINARIO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F7B39C1-2584-4CEB-9377-65C4825B78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4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84"/>
    </mc:Choice>
    <mc:Fallback xmlns="">
      <p:transition spd="slow" advTm="33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822" y="112734"/>
            <a:ext cx="4002806" cy="673937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1941EC5-F8D4-4C47-8D84-2159475358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36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17"/>
    </mc:Choice>
    <mc:Fallback xmlns="">
      <p:transition spd="slow" advTm="48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6" name="Picture 2" descr="http://www.reumatologiahvh.org/galeria/img/9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340" y="169684"/>
            <a:ext cx="8022510" cy="641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9A60674A-7649-490C-88F7-94A62C89E5FB}"/>
              </a:ext>
            </a:extLst>
          </p:cNvPr>
          <p:cNvSpPr/>
          <p:nvPr/>
        </p:nvSpPr>
        <p:spPr>
          <a:xfrm rot="18974261">
            <a:off x="3564552" y="5884548"/>
            <a:ext cx="800100" cy="25717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E61D103-D429-46CA-993F-0821B8F682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4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52"/>
    </mc:Choice>
    <mc:Fallback xmlns="">
      <p:transition spd="slow" advTm="68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PREGUNTA 9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/>
              <a:t>¿CUÁNDO HAY FRACTURA DE PELVIS, QUE ESTRUCTURA ANATÓMICA SE LESIONA MÁS FRECUENTEMENTE ASOCIADA A ÉSTA?</a:t>
            </a:r>
          </a:p>
          <a:p>
            <a:pPr marL="0" indent="0">
              <a:buNone/>
            </a:pPr>
            <a:endParaRPr lang="es-MX" dirty="0"/>
          </a:p>
          <a:p>
            <a:pPr marL="514350" indent="-514350">
              <a:buAutoNum type="alphaUcParenR"/>
            </a:pPr>
            <a:r>
              <a:rPr lang="es-MX" dirty="0"/>
              <a:t>URETEROS</a:t>
            </a:r>
          </a:p>
          <a:p>
            <a:pPr marL="514350" indent="-514350">
              <a:buAutoNum type="alphaUcParenR"/>
            </a:pPr>
            <a:r>
              <a:rPr lang="es-MX" dirty="0"/>
              <a:t>VEJIGA</a:t>
            </a:r>
          </a:p>
          <a:p>
            <a:pPr marL="514350" indent="-514350">
              <a:buAutoNum type="alphaUcParenR"/>
            </a:pPr>
            <a:r>
              <a:rPr lang="es-MX" dirty="0"/>
              <a:t>URETRA</a:t>
            </a:r>
          </a:p>
          <a:p>
            <a:pPr marL="514350" indent="-514350">
              <a:buAutoNum type="alphaUcParenR"/>
            </a:pPr>
            <a:r>
              <a:rPr lang="es-MX" dirty="0"/>
              <a:t>RECTO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67DCD8B-EAC0-4689-B851-245F69AA78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4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34"/>
    </mc:Choice>
    <mc:Fallback xmlns="">
      <p:transition spd="slow" advTm="11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PREGUNTA 9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/>
              <a:t>¿Cuándo HAY FRACTURA DE PELVIS, QUE ESTRUCTURA ANATÓMICA SE LESIONA MÁS FRECUENTEMENTE ASOCIADA A ÉSTA?</a:t>
            </a:r>
          </a:p>
          <a:p>
            <a:pPr marL="0" indent="0">
              <a:buNone/>
            </a:pPr>
            <a:endParaRPr lang="es-MX" dirty="0"/>
          </a:p>
          <a:p>
            <a:pPr marL="514350" indent="-514350">
              <a:buAutoNum type="alphaUcParenR"/>
            </a:pPr>
            <a:r>
              <a:rPr lang="es-MX" dirty="0"/>
              <a:t>URETEROS</a:t>
            </a:r>
          </a:p>
          <a:p>
            <a:pPr marL="514350" indent="-514350">
              <a:buAutoNum type="alphaUcParenR"/>
            </a:pPr>
            <a:r>
              <a:rPr lang="es-MX" dirty="0"/>
              <a:t>VEJIGA</a:t>
            </a:r>
          </a:p>
          <a:p>
            <a:pPr marL="514350" indent="-514350">
              <a:buAutoNum type="alphaUcParenR"/>
            </a:pPr>
            <a:r>
              <a:rPr lang="es-MX" dirty="0">
                <a:solidFill>
                  <a:srgbClr val="FF0000"/>
                </a:solidFill>
              </a:rPr>
              <a:t>URETRA</a:t>
            </a:r>
          </a:p>
          <a:p>
            <a:pPr marL="514350" indent="-514350">
              <a:buAutoNum type="alphaUcParenR"/>
            </a:pPr>
            <a:r>
              <a:rPr lang="es-MX" dirty="0"/>
              <a:t>RECTO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31BCCB3-6E04-4BEF-85DD-34B825E6CD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6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70"/>
    </mc:Choice>
    <mc:Fallback xmlns="">
      <p:transition spd="slow" advTm="22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11125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4000" dirty="0"/>
              <a:t>LAS LESIONES GENITOURINARIAS SON LA COMPLICACIÓN MAS FRECUENTE 10 – 15%. PUEDE VARIAR DESDE HEMATURÍA MISCROCÓPICA A LESIONES DE URETRA O VEJIGA Y MENOS FRECUENTE URETERALES Y RENALES.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AF58DF7-FF75-45E2-866E-981956B7A6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2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66"/>
    </mc:Choice>
    <mc:Fallback xmlns="">
      <p:transition spd="slow" advTm="14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PREGUNTA 1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/>
              <a:t>ES LA CAUSA MÁS FRECUENTE DE LAPAROTOMÍA POR TRAUMA CONTUSO DEL ABDOMEN.</a:t>
            </a:r>
          </a:p>
          <a:p>
            <a:pPr marL="0" indent="0">
              <a:buNone/>
            </a:pPr>
            <a:endParaRPr lang="es-MX" dirty="0"/>
          </a:p>
          <a:p>
            <a:pPr marL="514350" indent="-514350">
              <a:buAutoNum type="alphaUcParenR"/>
            </a:pPr>
            <a:r>
              <a:rPr lang="es-MX" dirty="0"/>
              <a:t>TRAUMA HEPÁTICO</a:t>
            </a:r>
          </a:p>
          <a:p>
            <a:pPr marL="514350" indent="-514350">
              <a:buAutoNum type="alphaUcParenR"/>
            </a:pPr>
            <a:r>
              <a:rPr lang="es-MX" dirty="0"/>
              <a:t>TRAUMA PANCREÁTICO</a:t>
            </a:r>
          </a:p>
          <a:p>
            <a:pPr marL="514350" indent="-514350">
              <a:buAutoNum type="alphaUcParenR"/>
            </a:pPr>
            <a:r>
              <a:rPr lang="es-MX" dirty="0"/>
              <a:t>TRAUMA DIAFRAGMÁTICO</a:t>
            </a:r>
          </a:p>
          <a:p>
            <a:pPr marL="514350" indent="-514350">
              <a:buAutoNum type="alphaUcParenR"/>
            </a:pPr>
            <a:r>
              <a:rPr lang="es-MX" dirty="0"/>
              <a:t>TRAUMA ESPLÉNICO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FF99D54-4199-40A9-A832-368414BACF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22"/>
    </mc:Choice>
    <mc:Fallback xmlns="">
      <p:transition spd="slow" advTm="12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PREGUNTA 10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/>
              <a:t>UNA FRACTURA DE PELVIS POR SI SOLA PUEDE PROVOCAR ESTADO DE CHOQUE EL SANGRADO QUE SE PRESENTA ES APROXIMADAMENTE DE:</a:t>
            </a:r>
          </a:p>
          <a:p>
            <a:pPr marL="0" indent="0">
              <a:buNone/>
            </a:pPr>
            <a:endParaRPr lang="es-MX" dirty="0"/>
          </a:p>
          <a:p>
            <a:pPr marL="514350" indent="-514350">
              <a:buAutoNum type="alphaUcParenR"/>
            </a:pPr>
            <a:r>
              <a:rPr lang="es-MX" dirty="0"/>
              <a:t>250 – 500ML </a:t>
            </a:r>
          </a:p>
          <a:p>
            <a:pPr marL="514350" indent="-514350">
              <a:buAutoNum type="alphaUcParenR"/>
            </a:pPr>
            <a:r>
              <a:rPr lang="es-MX" dirty="0"/>
              <a:t>600 – 1000 ML</a:t>
            </a:r>
          </a:p>
          <a:p>
            <a:pPr marL="514350" indent="-514350">
              <a:buAutoNum type="alphaUcParenR"/>
            </a:pPr>
            <a:r>
              <a:rPr lang="es-MX" dirty="0"/>
              <a:t>1000 – 1500 ML </a:t>
            </a:r>
          </a:p>
          <a:p>
            <a:pPr marL="514350" indent="-514350">
              <a:buAutoNum type="alphaUcParenR"/>
            </a:pPr>
            <a:r>
              <a:rPr lang="es-MX" dirty="0"/>
              <a:t>2000 – 2500 ML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BF32157-4B43-49A5-9F0D-A0A501CACE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2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73"/>
    </mc:Choice>
    <mc:Fallback xmlns="">
      <p:transition spd="slow" advTm="17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PREGUNTA 10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/>
              <a:t>UNA FRACTURA DE PELVIS POR SI SOLA PUEDE PROVOCAR ESTADO DE CHOQUE EL SANGRADO QUE SE PRESENTA ES APROXIMADAMENTE DE:</a:t>
            </a:r>
          </a:p>
          <a:p>
            <a:pPr marL="0" indent="0">
              <a:buNone/>
            </a:pPr>
            <a:endParaRPr lang="es-MX" dirty="0"/>
          </a:p>
          <a:p>
            <a:pPr marL="514350" indent="-514350">
              <a:buAutoNum type="alphaUcParenR"/>
            </a:pPr>
            <a:r>
              <a:rPr lang="es-MX" dirty="0"/>
              <a:t>250 – 500ML </a:t>
            </a:r>
          </a:p>
          <a:p>
            <a:pPr marL="514350" indent="-514350">
              <a:buAutoNum type="alphaUcParenR"/>
            </a:pPr>
            <a:r>
              <a:rPr lang="es-MX" dirty="0"/>
              <a:t>600 – 1000 ML</a:t>
            </a:r>
          </a:p>
          <a:p>
            <a:pPr marL="514350" indent="-514350">
              <a:buAutoNum type="alphaUcParenR"/>
            </a:pPr>
            <a:r>
              <a:rPr lang="es-MX" dirty="0">
                <a:solidFill>
                  <a:srgbClr val="FF0000"/>
                </a:solidFill>
              </a:rPr>
              <a:t>1000 – 1500 ML </a:t>
            </a:r>
          </a:p>
          <a:p>
            <a:pPr marL="514350" indent="-514350">
              <a:buAutoNum type="alphaUcParenR"/>
            </a:pPr>
            <a:r>
              <a:rPr lang="es-MX" dirty="0"/>
              <a:t>2000 – 2500 ML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28041FE-2C7E-4549-9EA3-0860F80FFB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6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09"/>
    </mc:Choice>
    <mc:Fallback xmlns="">
      <p:transition spd="slow" advTm="13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4000" dirty="0"/>
              <a:t>LOS TRAUMATISMOS CERRADOS TIENE HASTA UNA MORTALIDAD EN FRACTURA DE PELVIS ENTRE 10 – 20%</a:t>
            </a:r>
          </a:p>
          <a:p>
            <a:pPr marL="0" indent="0">
              <a:buNone/>
            </a:pPr>
            <a:r>
              <a:rPr lang="es-MX" sz="4000" dirty="0"/>
              <a:t>EN TRAUMATISMOS DE PELVIS ABIERTOS LA MORTALIDAD EXCEDE EL 50%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B2618A8-7C4D-4020-ACB8-D5490397B9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59"/>
    </mc:Choice>
    <mc:Fallback xmlns="">
      <p:transition spd="slow" advTm="13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PREGUNTA 1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/>
              <a:t>ES LA CAUSA MÁS FRECUENTE DE LAPAROTOMÍA POR TRAUMA CONTUSO DEL ABDOMEN.</a:t>
            </a:r>
          </a:p>
          <a:p>
            <a:pPr marL="0" indent="0">
              <a:buNone/>
            </a:pPr>
            <a:endParaRPr lang="es-MX" dirty="0"/>
          </a:p>
          <a:p>
            <a:pPr marL="514350" indent="-514350">
              <a:buAutoNum type="alphaUcParenR"/>
            </a:pPr>
            <a:r>
              <a:rPr lang="es-MX" dirty="0"/>
              <a:t>TRAUMA HEPÁTICO</a:t>
            </a:r>
          </a:p>
          <a:p>
            <a:pPr marL="514350" indent="-514350">
              <a:buAutoNum type="alphaUcParenR"/>
            </a:pPr>
            <a:r>
              <a:rPr lang="es-MX" dirty="0"/>
              <a:t>TRAUMA PANCREÁTICO</a:t>
            </a:r>
          </a:p>
          <a:p>
            <a:pPr marL="514350" indent="-514350">
              <a:buAutoNum type="alphaUcParenR"/>
            </a:pPr>
            <a:r>
              <a:rPr lang="es-MX" dirty="0"/>
              <a:t>TRAUMA DIAFRAGMÁTICO</a:t>
            </a:r>
          </a:p>
          <a:p>
            <a:pPr marL="514350" indent="-514350">
              <a:buAutoNum type="alphaUcParenR"/>
            </a:pPr>
            <a:r>
              <a:rPr lang="es-MX" dirty="0">
                <a:solidFill>
                  <a:srgbClr val="FF0000"/>
                </a:solidFill>
              </a:rPr>
              <a:t>TRAUMA ESPLÉNICO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8A1BF40-E154-4703-91B7-6CFDD542A9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5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91"/>
    </mc:Choice>
    <mc:Fallback xmlns="">
      <p:transition spd="slow" advTm="86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11125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4800" dirty="0"/>
              <a:t>LOS ACCIDENTES AUTOMOVILISTICOS HAN AUMENTADO EL INDICE DE TRAUMA CONTUSO Y EL BAZO ES EL MAS LESIONADO.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B6DF039-CC03-4212-8BB7-9AA9EECAF5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86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70"/>
    </mc:Choice>
    <mc:Fallback xmlns="">
      <p:transition spd="slow" advTm="10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PREGUNTA 2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/>
              <a:t>EL MÉTODO MÁS RÁPIDO PARA HACER EL DIAGNÓSTICO DE SANGRADO EN TRAUMATISMO ABDOMINAL CERRADO EN PACIENTES GRAVES ES:</a:t>
            </a:r>
          </a:p>
          <a:p>
            <a:pPr marL="0" indent="0">
              <a:buNone/>
            </a:pPr>
            <a:endParaRPr lang="es-MX" dirty="0"/>
          </a:p>
          <a:p>
            <a:pPr marL="514350" indent="-514350">
              <a:buAutoNum type="alphaUcParenR"/>
            </a:pPr>
            <a:r>
              <a:rPr lang="es-MX" dirty="0"/>
              <a:t>LAVADO PERITONEAL</a:t>
            </a:r>
          </a:p>
          <a:p>
            <a:pPr marL="514350" indent="-514350">
              <a:buAutoNum type="alphaUcParenR"/>
            </a:pPr>
            <a:r>
              <a:rPr lang="es-MX" dirty="0"/>
              <a:t>ULTRASONIDO ABDOMINAL (FAST)</a:t>
            </a:r>
          </a:p>
          <a:p>
            <a:pPr marL="514350" indent="-514350">
              <a:buAutoNum type="alphaUcParenR"/>
            </a:pPr>
            <a:r>
              <a:rPr lang="es-MX" dirty="0"/>
              <a:t>LAPAROSCOPÍA DIAGNÓSTICA</a:t>
            </a:r>
          </a:p>
          <a:p>
            <a:pPr marL="514350" indent="-514350">
              <a:buAutoNum type="alphaUcParenR"/>
            </a:pPr>
            <a:r>
              <a:rPr lang="es-MX" dirty="0"/>
              <a:t>CLINICO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268D653-EBFE-49A1-A29A-21C7CEBE90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62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07"/>
    </mc:Choice>
    <mc:Fallback xmlns="">
      <p:transition spd="slow" advTm="41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PREGUNTA 2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/>
              <a:t>EL MÉTODO MÁS RÁPIDO PARA HACER EL DIAGNÓSTICO DE SANGRADO EN TRAUMATISMO ABDOMINAL CERRADO EN PACIENTES GRAVES ES:</a:t>
            </a:r>
          </a:p>
          <a:p>
            <a:pPr marL="0" indent="0">
              <a:buNone/>
            </a:pPr>
            <a:endParaRPr lang="es-MX" dirty="0"/>
          </a:p>
          <a:p>
            <a:pPr marL="514350" indent="-514350">
              <a:buAutoNum type="alphaUcParenR"/>
            </a:pPr>
            <a:r>
              <a:rPr lang="es-MX" dirty="0"/>
              <a:t>LAVADO PERITONEAL</a:t>
            </a:r>
          </a:p>
          <a:p>
            <a:pPr marL="514350" indent="-514350">
              <a:buAutoNum type="alphaUcParenR"/>
            </a:pPr>
            <a:r>
              <a:rPr lang="es-MX" dirty="0">
                <a:solidFill>
                  <a:srgbClr val="FF0000"/>
                </a:solidFill>
              </a:rPr>
              <a:t>ULTRASONIDO ABDOMINAL (FAST)</a:t>
            </a:r>
          </a:p>
          <a:p>
            <a:pPr marL="514350" indent="-514350">
              <a:buAutoNum type="alphaUcParenR"/>
            </a:pPr>
            <a:r>
              <a:rPr lang="es-MX" dirty="0"/>
              <a:t>LAPAROSCOPÍA DIAGNÓSTICA</a:t>
            </a:r>
          </a:p>
          <a:p>
            <a:pPr marL="514350" indent="-514350">
              <a:buAutoNum type="alphaUcParenR"/>
            </a:pPr>
            <a:r>
              <a:rPr lang="es-MX" dirty="0"/>
              <a:t>CLINICO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8AEB22F-174D-463A-A436-E209053DBA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69"/>
    </mc:Choice>
    <mc:Fallback xmlns="">
      <p:transition spd="slow" advTm="18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1398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5400" dirty="0"/>
              <a:t>EL FAST (FOCUSED ASSESMENT SONOGRAPHY FOR TRAUMA) TIENE UNA SENSIBILIDAD DE 63% A 100%, EN LA MAYORÍA 90%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AAE0117-413A-48F3-B128-B1277DB454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9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55"/>
    </mc:Choice>
    <mc:Fallback xmlns="">
      <p:transition spd="slow" advTm="53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1187</Words>
  <Application>Microsoft Office PowerPoint</Application>
  <PresentationFormat>Panorámica</PresentationFormat>
  <Paragraphs>240</Paragraphs>
  <Slides>42</Slides>
  <Notes>1</Notes>
  <HiddenSlides>0</HiddenSlides>
  <MMClips>41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Tema de Office</vt:lpstr>
      <vt:lpstr>PRINCIPIOS BÁSICOS DE POLITRAUMA </vt:lpstr>
      <vt:lpstr>Presentación de PowerPoint</vt:lpstr>
      <vt:lpstr>Caso 1. </vt:lpstr>
      <vt:lpstr>PREGUNTA 1</vt:lpstr>
      <vt:lpstr>PREGUNTA 1</vt:lpstr>
      <vt:lpstr>Presentación de PowerPoint</vt:lpstr>
      <vt:lpstr>PREGUNTA 2</vt:lpstr>
      <vt:lpstr>PREGUNTA 2</vt:lpstr>
      <vt:lpstr>Presentación de PowerPoint</vt:lpstr>
      <vt:lpstr>PREGUNTA 3</vt:lpstr>
      <vt:lpstr>Presentación de PowerPoint</vt:lpstr>
      <vt:lpstr>Presentación de PowerPoint</vt:lpstr>
      <vt:lpstr>TC CON LESIÓN DEL HILIO ESPLÉNICO</vt:lpstr>
      <vt:lpstr>PREGUNTA 4</vt:lpstr>
      <vt:lpstr>PREGUNTA 4</vt:lpstr>
      <vt:lpstr>Presentación de PowerPoint</vt:lpstr>
      <vt:lpstr>PREGUNTA 5</vt:lpstr>
      <vt:lpstr>PREGUNTA 5</vt:lpstr>
      <vt:lpstr>PREGUNTA 6</vt:lpstr>
      <vt:lpstr>PREGUNTA 6</vt:lpstr>
      <vt:lpstr>Presentación de PowerPoint</vt:lpstr>
      <vt:lpstr>Trauma esplénico </vt:lpstr>
      <vt:lpstr>Caso 2</vt:lpstr>
      <vt:lpstr>Presentación de PowerPoint</vt:lpstr>
      <vt:lpstr>PREGUNTA 7</vt:lpstr>
      <vt:lpstr>PREGUNTA 7</vt:lpstr>
      <vt:lpstr>Presentación de PowerPoint</vt:lpstr>
      <vt:lpstr>PACIENTE 3</vt:lpstr>
      <vt:lpstr>PREGUNTA 8</vt:lpstr>
      <vt:lpstr>PREGUNTA 8</vt:lpstr>
      <vt:lpstr>Presentación de PowerPoint</vt:lpstr>
      <vt:lpstr>Presentación de PowerPoint</vt:lpstr>
      <vt:lpstr>Presentación de PowerPoint</vt:lpstr>
      <vt:lpstr>PACIENTE 4</vt:lpstr>
      <vt:lpstr>Presentación de PowerPoint</vt:lpstr>
      <vt:lpstr>Presentación de PowerPoint</vt:lpstr>
      <vt:lpstr>PREGUNTA 9 </vt:lpstr>
      <vt:lpstr>PREGUNTA 9 </vt:lpstr>
      <vt:lpstr>Presentación de PowerPoint</vt:lpstr>
      <vt:lpstr>PREGUNTA 10</vt:lpstr>
      <vt:lpstr>PREGUNTA 10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MÓDULO DE POLITRAUMA</dc:title>
  <dc:creator>Mario Aurelio Martínez_Jiménez</dc:creator>
  <cp:lastModifiedBy>Mario Aurelio Martínez-Jiménez</cp:lastModifiedBy>
  <cp:revision>22</cp:revision>
  <dcterms:created xsi:type="dcterms:W3CDTF">2014-04-10T06:13:52Z</dcterms:created>
  <dcterms:modified xsi:type="dcterms:W3CDTF">2021-11-16T02:48:19Z</dcterms:modified>
</cp:coreProperties>
</file>