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6" r:id="rId2"/>
    <p:sldId id="414" r:id="rId3"/>
    <p:sldId id="372" r:id="rId4"/>
    <p:sldId id="373" r:id="rId5"/>
    <p:sldId id="374" r:id="rId6"/>
    <p:sldId id="404" r:id="rId7"/>
    <p:sldId id="300" r:id="rId8"/>
    <p:sldId id="314" r:id="rId9"/>
    <p:sldId id="332" r:id="rId10"/>
    <p:sldId id="330" r:id="rId11"/>
    <p:sldId id="316" r:id="rId12"/>
    <p:sldId id="266" r:id="rId13"/>
    <p:sldId id="318" r:id="rId14"/>
    <p:sldId id="297" r:id="rId15"/>
    <p:sldId id="298" r:id="rId16"/>
    <p:sldId id="401" r:id="rId17"/>
    <p:sldId id="426" r:id="rId18"/>
    <p:sldId id="380" r:id="rId19"/>
    <p:sldId id="409" r:id="rId20"/>
    <p:sldId id="321" r:id="rId21"/>
    <p:sldId id="325" r:id="rId22"/>
    <p:sldId id="322" r:id="rId23"/>
    <p:sldId id="419" r:id="rId24"/>
    <p:sldId id="384" r:id="rId25"/>
    <p:sldId id="392" r:id="rId26"/>
    <p:sldId id="420" r:id="rId27"/>
    <p:sldId id="421" r:id="rId28"/>
    <p:sldId id="422" r:id="rId29"/>
    <p:sldId id="423" r:id="rId30"/>
    <p:sldId id="385" r:id="rId31"/>
    <p:sldId id="386" r:id="rId32"/>
    <p:sldId id="387" r:id="rId33"/>
    <p:sldId id="389" r:id="rId34"/>
    <p:sldId id="390" r:id="rId35"/>
    <p:sldId id="327" r:id="rId36"/>
    <p:sldId id="342" r:id="rId37"/>
    <p:sldId id="378" r:id="rId38"/>
    <p:sldId id="381" r:id="rId39"/>
    <p:sldId id="410" r:id="rId40"/>
    <p:sldId id="382" r:id="rId41"/>
    <p:sldId id="411" r:id="rId42"/>
    <p:sldId id="328" r:id="rId43"/>
    <p:sldId id="343" r:id="rId44"/>
    <p:sldId id="425" r:id="rId45"/>
    <p:sldId id="329" r:id="rId46"/>
    <p:sldId id="269" r:id="rId47"/>
    <p:sldId id="350" r:id="rId48"/>
    <p:sldId id="393" r:id="rId49"/>
    <p:sldId id="383" r:id="rId50"/>
    <p:sldId id="351" r:id="rId51"/>
    <p:sldId id="352" r:id="rId52"/>
    <p:sldId id="353" r:id="rId53"/>
    <p:sldId id="344" r:id="rId54"/>
    <p:sldId id="354" r:id="rId55"/>
    <p:sldId id="355" r:id="rId56"/>
    <p:sldId id="416" r:id="rId57"/>
    <p:sldId id="338" r:id="rId58"/>
    <p:sldId id="356" r:id="rId59"/>
    <p:sldId id="349" r:id="rId60"/>
    <p:sldId id="340" r:id="rId61"/>
    <p:sldId id="341" r:id="rId62"/>
    <p:sldId id="357" r:id="rId63"/>
    <p:sldId id="358" r:id="rId64"/>
    <p:sldId id="360" r:id="rId65"/>
    <p:sldId id="361" r:id="rId66"/>
    <p:sldId id="362" r:id="rId67"/>
    <p:sldId id="285" r:id="rId68"/>
    <p:sldId id="363" r:id="rId69"/>
    <p:sldId id="424" r:id="rId70"/>
    <p:sldId id="335" r:id="rId71"/>
    <p:sldId id="429" r:id="rId7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A03E852-37EE-4D38-892A-BEF349975E1C}">
          <p14:sldIdLst>
            <p14:sldId id="256"/>
            <p14:sldId id="414"/>
            <p14:sldId id="372"/>
            <p14:sldId id="373"/>
            <p14:sldId id="374"/>
            <p14:sldId id="404"/>
            <p14:sldId id="300"/>
            <p14:sldId id="314"/>
            <p14:sldId id="332"/>
            <p14:sldId id="330"/>
            <p14:sldId id="316"/>
            <p14:sldId id="266"/>
            <p14:sldId id="318"/>
            <p14:sldId id="297"/>
            <p14:sldId id="298"/>
            <p14:sldId id="401"/>
            <p14:sldId id="426"/>
            <p14:sldId id="380"/>
            <p14:sldId id="409"/>
            <p14:sldId id="321"/>
            <p14:sldId id="325"/>
            <p14:sldId id="322"/>
            <p14:sldId id="419"/>
            <p14:sldId id="384"/>
            <p14:sldId id="392"/>
            <p14:sldId id="420"/>
            <p14:sldId id="421"/>
            <p14:sldId id="422"/>
            <p14:sldId id="423"/>
            <p14:sldId id="385"/>
            <p14:sldId id="386"/>
            <p14:sldId id="387"/>
            <p14:sldId id="389"/>
            <p14:sldId id="390"/>
            <p14:sldId id="327"/>
            <p14:sldId id="342"/>
            <p14:sldId id="378"/>
            <p14:sldId id="381"/>
            <p14:sldId id="410"/>
            <p14:sldId id="382"/>
            <p14:sldId id="411"/>
            <p14:sldId id="328"/>
            <p14:sldId id="343"/>
            <p14:sldId id="425"/>
            <p14:sldId id="329"/>
          </p14:sldIdLst>
        </p14:section>
        <p14:section name="Sección sin título" id="{C07C91BC-A36D-400B-9837-FA0290094E64}">
          <p14:sldIdLst>
            <p14:sldId id="269"/>
            <p14:sldId id="350"/>
            <p14:sldId id="393"/>
            <p14:sldId id="383"/>
            <p14:sldId id="351"/>
            <p14:sldId id="352"/>
            <p14:sldId id="353"/>
            <p14:sldId id="344"/>
            <p14:sldId id="354"/>
            <p14:sldId id="355"/>
            <p14:sldId id="416"/>
            <p14:sldId id="338"/>
            <p14:sldId id="356"/>
            <p14:sldId id="349"/>
            <p14:sldId id="340"/>
            <p14:sldId id="341"/>
            <p14:sldId id="357"/>
            <p14:sldId id="358"/>
            <p14:sldId id="360"/>
            <p14:sldId id="361"/>
            <p14:sldId id="362"/>
            <p14:sldId id="285"/>
            <p14:sldId id="363"/>
            <p14:sldId id="424"/>
            <p14:sldId id="335"/>
            <p14:sldId id="4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 Aurelio Martínez-Jiménez" userId="5a43a1f45797ad5f" providerId="LiveId" clId="{E50C30DA-40E7-4831-9B11-886574AFD027}"/>
    <pc:docChg chg="custSel delSld modSld modSection">
      <pc:chgData name="Mario Aurelio Martínez-Jiménez" userId="5a43a1f45797ad5f" providerId="LiveId" clId="{E50C30DA-40E7-4831-9B11-886574AFD027}" dt="2019-08-24T23:07:58.882" v="24" actId="2696"/>
      <pc:docMkLst>
        <pc:docMk/>
      </pc:docMkLst>
      <pc:sldChg chg="delSp">
        <pc:chgData name="Mario Aurelio Martínez-Jiménez" userId="5a43a1f45797ad5f" providerId="LiveId" clId="{E50C30DA-40E7-4831-9B11-886574AFD027}" dt="2019-08-24T23:06:15.004" v="0" actId="478"/>
        <pc:sldMkLst>
          <pc:docMk/>
          <pc:sldMk cId="2525576123" sldId="256"/>
        </pc:sldMkLst>
        <pc:picChg chg="del">
          <ac:chgData name="Mario Aurelio Martínez-Jiménez" userId="5a43a1f45797ad5f" providerId="LiveId" clId="{E50C30DA-40E7-4831-9B11-886574AFD027}" dt="2019-08-24T23:06:15.004" v="0" actId="478"/>
          <ac:picMkLst>
            <pc:docMk/>
            <pc:sldMk cId="2525576123" sldId="256"/>
            <ac:picMk id="4" creationId="{00000000-0000-0000-0000-000000000000}"/>
          </ac:picMkLst>
        </pc:picChg>
      </pc:sldChg>
      <pc:sldChg chg="delSp modSp">
        <pc:chgData name="Mario Aurelio Martínez-Jiménez" userId="5a43a1f45797ad5f" providerId="LiveId" clId="{E50C30DA-40E7-4831-9B11-886574AFD027}" dt="2019-08-24T23:06:42.714" v="8" actId="1076"/>
        <pc:sldMkLst>
          <pc:docMk/>
          <pc:sldMk cId="1561598663" sldId="300"/>
        </pc:sldMkLst>
        <pc:picChg chg="del">
          <ac:chgData name="Mario Aurelio Martínez-Jiménez" userId="5a43a1f45797ad5f" providerId="LiveId" clId="{E50C30DA-40E7-4831-9B11-886574AFD027}" dt="2019-08-24T23:06:37.016" v="5" actId="478"/>
          <ac:picMkLst>
            <pc:docMk/>
            <pc:sldMk cId="1561598663" sldId="300"/>
            <ac:picMk id="9" creationId="{00000000-0000-0000-0000-000000000000}"/>
          </ac:picMkLst>
        </pc:picChg>
        <pc:picChg chg="mod">
          <ac:chgData name="Mario Aurelio Martínez-Jiménez" userId="5a43a1f45797ad5f" providerId="LiveId" clId="{E50C30DA-40E7-4831-9B11-886574AFD027}" dt="2019-08-24T23:06:42.714" v="8" actId="1076"/>
          <ac:picMkLst>
            <pc:docMk/>
            <pc:sldMk cId="1561598663" sldId="300"/>
            <ac:picMk id="1027" creationId="{00000000-0000-0000-0000-000000000000}"/>
          </ac:picMkLst>
        </pc:picChg>
      </pc:sldChg>
      <pc:sldChg chg="del">
        <pc:chgData name="Mario Aurelio Martínez-Jiménez" userId="5a43a1f45797ad5f" providerId="LiveId" clId="{E50C30DA-40E7-4831-9B11-886574AFD027}" dt="2019-08-24T23:06:21.854" v="1" actId="2696"/>
        <pc:sldMkLst>
          <pc:docMk/>
          <pc:sldMk cId="3292802745" sldId="310"/>
        </pc:sldMkLst>
      </pc:sldChg>
      <pc:sldChg chg="del">
        <pc:chgData name="Mario Aurelio Martínez-Jiménez" userId="5a43a1f45797ad5f" providerId="LiveId" clId="{E50C30DA-40E7-4831-9B11-886574AFD027}" dt="2019-08-24T23:06:24.030" v="3" actId="2696"/>
        <pc:sldMkLst>
          <pc:docMk/>
          <pc:sldMk cId="29500529" sldId="311"/>
        </pc:sldMkLst>
      </pc:sldChg>
      <pc:sldChg chg="del">
        <pc:chgData name="Mario Aurelio Martínez-Jiménez" userId="5a43a1f45797ad5f" providerId="LiveId" clId="{E50C30DA-40E7-4831-9B11-886574AFD027}" dt="2019-08-24T23:06:24.979" v="4" actId="2696"/>
        <pc:sldMkLst>
          <pc:docMk/>
          <pc:sldMk cId="883797297" sldId="312"/>
        </pc:sldMkLst>
      </pc:sldChg>
      <pc:sldChg chg="del">
        <pc:chgData name="Mario Aurelio Martínez-Jiménez" userId="5a43a1f45797ad5f" providerId="LiveId" clId="{E50C30DA-40E7-4831-9B11-886574AFD027}" dt="2019-08-24T23:06:49.072" v="9" actId="2696"/>
        <pc:sldMkLst>
          <pc:docMk/>
          <pc:sldMk cId="707687644" sldId="331"/>
        </pc:sldMkLst>
      </pc:sldChg>
      <pc:sldChg chg="del">
        <pc:chgData name="Mario Aurelio Martínez-Jiménez" userId="5a43a1f45797ad5f" providerId="LiveId" clId="{E50C30DA-40E7-4831-9B11-886574AFD027}" dt="2019-08-24T23:07:10.608" v="10" actId="2696"/>
        <pc:sldMkLst>
          <pc:docMk/>
          <pc:sldMk cId="668077818" sldId="337"/>
        </pc:sldMkLst>
      </pc:sldChg>
      <pc:sldChg chg="del">
        <pc:chgData name="Mario Aurelio Martínez-Jiménez" userId="5a43a1f45797ad5f" providerId="LiveId" clId="{E50C30DA-40E7-4831-9B11-886574AFD027}" dt="2019-08-24T23:07:49.860" v="20" actId="2696"/>
        <pc:sldMkLst>
          <pc:docMk/>
          <pc:sldMk cId="3741346376" sldId="345"/>
        </pc:sldMkLst>
      </pc:sldChg>
      <pc:sldChg chg="del">
        <pc:chgData name="Mario Aurelio Martínez-Jiménez" userId="5a43a1f45797ad5f" providerId="LiveId" clId="{E50C30DA-40E7-4831-9B11-886574AFD027}" dt="2019-08-24T23:07:52.818" v="22" actId="2696"/>
        <pc:sldMkLst>
          <pc:docMk/>
          <pc:sldMk cId="2611484526" sldId="346"/>
        </pc:sldMkLst>
      </pc:sldChg>
      <pc:sldChg chg="delSp modSp">
        <pc:chgData name="Mario Aurelio Martínez-Jiménez" userId="5a43a1f45797ad5f" providerId="LiveId" clId="{E50C30DA-40E7-4831-9B11-886574AFD027}" dt="2019-08-24T23:07:38.030" v="18" actId="1076"/>
        <pc:sldMkLst>
          <pc:docMk/>
          <pc:sldMk cId="3903683671" sldId="352"/>
        </pc:sldMkLst>
        <pc:picChg chg="mod">
          <ac:chgData name="Mario Aurelio Martínez-Jiménez" userId="5a43a1f45797ad5f" providerId="LiveId" clId="{E50C30DA-40E7-4831-9B11-886574AFD027}" dt="2019-08-24T23:07:38.030" v="18" actId="1076"/>
          <ac:picMkLst>
            <pc:docMk/>
            <pc:sldMk cId="3903683671" sldId="352"/>
            <ac:picMk id="4" creationId="{00000000-0000-0000-0000-000000000000}"/>
          </ac:picMkLst>
        </pc:picChg>
        <pc:picChg chg="del">
          <ac:chgData name="Mario Aurelio Martínez-Jiménez" userId="5a43a1f45797ad5f" providerId="LiveId" clId="{E50C30DA-40E7-4831-9B11-886574AFD027}" dt="2019-08-24T23:07:35.613" v="17" actId="478"/>
          <ac:picMkLst>
            <pc:docMk/>
            <pc:sldMk cId="3903683671" sldId="352"/>
            <ac:picMk id="6" creationId="{00000000-0000-0000-0000-000000000000}"/>
          </ac:picMkLst>
        </pc:picChg>
      </pc:sldChg>
      <pc:sldChg chg="delSp">
        <pc:chgData name="Mario Aurelio Martínez-Jiménez" userId="5a43a1f45797ad5f" providerId="LiveId" clId="{E50C30DA-40E7-4831-9B11-886574AFD027}" dt="2019-08-24T23:07:45.502" v="19" actId="478"/>
        <pc:sldMkLst>
          <pc:docMk/>
          <pc:sldMk cId="2656479166" sldId="353"/>
        </pc:sldMkLst>
        <pc:picChg chg="del">
          <ac:chgData name="Mario Aurelio Martínez-Jiménez" userId="5a43a1f45797ad5f" providerId="LiveId" clId="{E50C30DA-40E7-4831-9B11-886574AFD027}" dt="2019-08-24T23:07:45.502" v="19" actId="478"/>
          <ac:picMkLst>
            <pc:docMk/>
            <pc:sldMk cId="2656479166" sldId="353"/>
            <ac:picMk id="4" creationId="{00000000-0000-0000-0000-000000000000}"/>
          </ac:picMkLst>
        </pc:picChg>
      </pc:sldChg>
      <pc:sldChg chg="del">
        <pc:chgData name="Mario Aurelio Martínez-Jiménez" userId="5a43a1f45797ad5f" providerId="LiveId" clId="{E50C30DA-40E7-4831-9B11-886574AFD027}" dt="2019-08-24T23:07:20.163" v="11" actId="2696"/>
        <pc:sldMkLst>
          <pc:docMk/>
          <pc:sldMk cId="3609042412" sldId="395"/>
        </pc:sldMkLst>
      </pc:sldChg>
      <pc:sldChg chg="del">
        <pc:chgData name="Mario Aurelio Martínez-Jiménez" userId="5a43a1f45797ad5f" providerId="LiveId" clId="{E50C30DA-40E7-4831-9B11-886574AFD027}" dt="2019-08-24T23:07:20.629" v="12" actId="2696"/>
        <pc:sldMkLst>
          <pc:docMk/>
          <pc:sldMk cId="3632101758" sldId="396"/>
        </pc:sldMkLst>
      </pc:sldChg>
      <pc:sldChg chg="del">
        <pc:chgData name="Mario Aurelio Martínez-Jiménez" userId="5a43a1f45797ad5f" providerId="LiveId" clId="{E50C30DA-40E7-4831-9B11-886574AFD027}" dt="2019-08-24T23:07:32.359" v="16" actId="2696"/>
        <pc:sldMkLst>
          <pc:docMk/>
          <pc:sldMk cId="573477496" sldId="398"/>
        </pc:sldMkLst>
      </pc:sldChg>
      <pc:sldChg chg="del">
        <pc:chgData name="Mario Aurelio Martínez-Jiménez" userId="5a43a1f45797ad5f" providerId="LiveId" clId="{E50C30DA-40E7-4831-9B11-886574AFD027}" dt="2019-08-24T23:07:22.589" v="13" actId="2696"/>
        <pc:sldMkLst>
          <pc:docMk/>
          <pc:sldMk cId="2781267982" sldId="399"/>
        </pc:sldMkLst>
      </pc:sldChg>
      <pc:sldChg chg="del">
        <pc:chgData name="Mario Aurelio Martínez-Jiménez" userId="5a43a1f45797ad5f" providerId="LiveId" clId="{E50C30DA-40E7-4831-9B11-886574AFD027}" dt="2019-08-24T23:07:29.792" v="15" actId="2696"/>
        <pc:sldMkLst>
          <pc:docMk/>
          <pc:sldMk cId="426143135" sldId="412"/>
        </pc:sldMkLst>
      </pc:sldChg>
      <pc:sldChg chg="del">
        <pc:chgData name="Mario Aurelio Martínez-Jiménez" userId="5a43a1f45797ad5f" providerId="LiveId" clId="{E50C30DA-40E7-4831-9B11-886574AFD027}" dt="2019-08-24T23:06:23.294" v="2" actId="2696"/>
        <pc:sldMkLst>
          <pc:docMk/>
          <pc:sldMk cId="875266430" sldId="415"/>
        </pc:sldMkLst>
      </pc:sldChg>
      <pc:sldChg chg="del">
        <pc:chgData name="Mario Aurelio Martínez-Jiménez" userId="5a43a1f45797ad5f" providerId="LiveId" clId="{E50C30DA-40E7-4831-9B11-886574AFD027}" dt="2019-08-24T23:07:51.783" v="21" actId="2696"/>
        <pc:sldMkLst>
          <pc:docMk/>
          <pc:sldMk cId="3398244611" sldId="417"/>
        </pc:sldMkLst>
      </pc:sldChg>
      <pc:sldChg chg="del">
        <pc:chgData name="Mario Aurelio Martínez-Jiménez" userId="5a43a1f45797ad5f" providerId="LiveId" clId="{E50C30DA-40E7-4831-9B11-886574AFD027}" dt="2019-08-24T23:07:54.116" v="23" actId="2696"/>
        <pc:sldMkLst>
          <pc:docMk/>
          <pc:sldMk cId="3747959679" sldId="418"/>
        </pc:sldMkLst>
      </pc:sldChg>
      <pc:sldChg chg="del">
        <pc:chgData name="Mario Aurelio Martínez-Jiménez" userId="5a43a1f45797ad5f" providerId="LiveId" clId="{E50C30DA-40E7-4831-9B11-886574AFD027}" dt="2019-08-24T23:07:26.519" v="14" actId="2696"/>
        <pc:sldMkLst>
          <pc:docMk/>
          <pc:sldMk cId="2137126797" sldId="427"/>
        </pc:sldMkLst>
      </pc:sldChg>
      <pc:sldChg chg="del">
        <pc:chgData name="Mario Aurelio Martínez-Jiménez" userId="5a43a1f45797ad5f" providerId="LiveId" clId="{E50C30DA-40E7-4831-9B11-886574AFD027}" dt="2019-08-24T23:07:58.882" v="24" actId="2696"/>
        <pc:sldMkLst>
          <pc:docMk/>
          <pc:sldMk cId="3530335176" sldId="4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1D8D5-8817-49C1-85F7-D63D564E9BB9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BDF0C-A67E-41F4-A331-64060AEE29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567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2359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013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975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013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982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616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06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648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56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8937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066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40B57-568D-43BE-B906-087A936728EF}" type="datetimeFigureOut">
              <a:rPr lang="es-MX" smtClean="0"/>
              <a:t>24/08/2019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85353-1B00-462D-BB88-83B25C5A3D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820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Quemaduras.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Dr. Mario Aurelio Martínez Jiménez. </a:t>
            </a:r>
          </a:p>
          <a:p>
            <a:r>
              <a:rPr lang="es-MX" dirty="0">
                <a:solidFill>
                  <a:schemeClr val="bg1"/>
                </a:solidFill>
              </a:rPr>
              <a:t>Jefe de la Unidad Quemados. </a:t>
            </a:r>
          </a:p>
          <a:p>
            <a:r>
              <a:rPr lang="es-MX" dirty="0">
                <a:solidFill>
                  <a:schemeClr val="bg1"/>
                </a:solidFill>
              </a:rPr>
              <a:t>Hospital Central Dr. Ignacio Morones Prieto. </a:t>
            </a:r>
          </a:p>
        </p:txBody>
      </p:sp>
    </p:spTree>
    <p:extLst>
      <p:ext uri="{BB962C8B-B14F-4D97-AF65-F5344CB8AC3E}">
        <p14:creationId xmlns:p14="http://schemas.microsoft.com/office/powerpoint/2010/main" val="2525576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3035" y="660771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LESIÓN POR INHALACIÓN.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Envenenamientos por monóxido de carbono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 </a:t>
            </a:r>
          </a:p>
          <a:p>
            <a:r>
              <a:rPr lang="es-MX" dirty="0">
                <a:solidFill>
                  <a:schemeClr val="bg1"/>
                </a:solidFill>
              </a:rPr>
              <a:t>Alta sospecha en incendio de lugares cerrados.</a:t>
            </a:r>
          </a:p>
          <a:p>
            <a:r>
              <a:rPr lang="es-MX" b="1" dirty="0">
                <a:solidFill>
                  <a:srgbClr val="FF0000"/>
                </a:solidFill>
              </a:rPr>
              <a:t>La monitorización con </a:t>
            </a:r>
            <a:r>
              <a:rPr lang="es-MX" b="1" dirty="0" err="1">
                <a:solidFill>
                  <a:srgbClr val="FF0000"/>
                </a:solidFill>
              </a:rPr>
              <a:t>oxímetro</a:t>
            </a:r>
            <a:r>
              <a:rPr lang="es-MX" b="1" dirty="0">
                <a:solidFill>
                  <a:srgbClr val="FF0000"/>
                </a:solidFill>
              </a:rPr>
              <a:t> digital da mediciones erróneas.</a:t>
            </a:r>
          </a:p>
          <a:p>
            <a:r>
              <a:rPr lang="es-MX" dirty="0">
                <a:solidFill>
                  <a:srgbClr val="FFFF00"/>
                </a:solidFill>
              </a:rPr>
              <a:t>Afinidad a la hemoglobina 200 veces mas que el oxígeno. *</a:t>
            </a:r>
          </a:p>
          <a:p>
            <a:r>
              <a:rPr lang="es-MX" dirty="0">
                <a:solidFill>
                  <a:srgbClr val="FFFF00"/>
                </a:solidFill>
              </a:rPr>
              <a:t>Con oxígeno a 100% se revierte en 45 a 60 min, y </a:t>
            </a:r>
            <a:r>
              <a:rPr lang="es-MX" dirty="0">
                <a:solidFill>
                  <a:schemeClr val="bg1"/>
                </a:solidFill>
              </a:rPr>
              <a:t>el tratamiento completo es cuando menos 6 </a:t>
            </a:r>
            <a:r>
              <a:rPr lang="es-MX" dirty="0" err="1">
                <a:solidFill>
                  <a:schemeClr val="bg1"/>
                </a:solidFill>
              </a:rPr>
              <a:t>hrs</a:t>
            </a:r>
            <a:r>
              <a:rPr lang="es-MX" dirty="0">
                <a:solidFill>
                  <a:srgbClr val="FFFF00"/>
                </a:solidFill>
              </a:rPr>
              <a:t>. *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224" y="6063511"/>
            <a:ext cx="3549417" cy="2269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641" y="6063511"/>
            <a:ext cx="892562" cy="2342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" b="6148"/>
          <a:stretch/>
        </p:blipFill>
        <p:spPr>
          <a:xfrm>
            <a:off x="6034203" y="6052360"/>
            <a:ext cx="1771650" cy="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1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FF00"/>
                </a:solidFill>
              </a:rPr>
              <a:t>Respiración y ventilación</a:t>
            </a:r>
            <a:r>
              <a:rPr lang="es-MX" dirty="0"/>
              <a:t>.</a:t>
            </a:r>
            <a:br>
              <a:rPr lang="es-MX" dirty="0"/>
            </a:br>
            <a:endParaRPr lang="es-MX" dirty="0"/>
          </a:p>
        </p:txBody>
      </p:sp>
      <p:sp>
        <p:nvSpPr>
          <p:cNvPr id="11" name="10 Flecha a la derecha con bandas"/>
          <p:cNvSpPr/>
          <p:nvPr/>
        </p:nvSpPr>
        <p:spPr>
          <a:xfrm>
            <a:off x="4212419" y="3763450"/>
            <a:ext cx="724394" cy="43204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71612"/>
            <a:ext cx="338137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4289" y="2461104"/>
            <a:ext cx="3846896" cy="294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2374255" y="54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err="1">
                <a:solidFill>
                  <a:schemeClr val="bg1"/>
                </a:solidFill>
              </a:rPr>
              <a:t>Fasciotomias</a:t>
            </a:r>
            <a:r>
              <a:rPr lang="es-MX" sz="2800" dirty="0">
                <a:solidFill>
                  <a:schemeClr val="bg1"/>
                </a:solidFill>
              </a:rPr>
              <a:t> en sala de choque</a:t>
            </a:r>
            <a:r>
              <a:rPr lang="es-MX" sz="28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04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78201" y="965570"/>
            <a:ext cx="5664200" cy="99417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FF00"/>
                </a:solidFill>
              </a:rPr>
              <a:t>REANIMACIÓN CON LÍQUIDOS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71334" y="2433875"/>
            <a:ext cx="5044016" cy="3743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Administración con dos líneas intravenosas periféricas de diámetro grande aún estando quemadas. *</a:t>
            </a:r>
          </a:p>
          <a:p>
            <a:pPr marL="0" indent="0">
              <a:buNone/>
            </a:pPr>
            <a:endParaRPr lang="es-MX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La mayoría de los hospitales en el mundo utilizan la fórmula de </a:t>
            </a:r>
            <a:r>
              <a:rPr lang="es-MX" dirty="0" err="1">
                <a:solidFill>
                  <a:srgbClr val="FFFF00"/>
                </a:solidFill>
              </a:rPr>
              <a:t>Parkland</a:t>
            </a:r>
            <a:r>
              <a:rPr lang="es-MX" dirty="0">
                <a:solidFill>
                  <a:srgbClr val="FFFF00"/>
                </a:solidFill>
              </a:rPr>
              <a:t>. *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7" b="18877"/>
          <a:stretch/>
        </p:blipFill>
        <p:spPr>
          <a:xfrm rot="5400000">
            <a:off x="-653029" y="2501466"/>
            <a:ext cx="4963658" cy="22182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128" y="6317765"/>
            <a:ext cx="3549417" cy="2269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545" y="6317765"/>
            <a:ext cx="892562" cy="2342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t="1" b="6148"/>
          <a:stretch/>
        </p:blipFill>
        <p:spPr>
          <a:xfrm>
            <a:off x="6901107" y="6306614"/>
            <a:ext cx="1771650" cy="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99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Reanimación con líquidos con solución Hartmann. 1974. </a:t>
            </a:r>
            <a:r>
              <a:rPr lang="es-MX" dirty="0"/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8105" y="2506662"/>
            <a:ext cx="3884083" cy="4351338"/>
          </a:xfrm>
        </p:spPr>
        <p:txBody>
          <a:bodyPr>
            <a:normAutofit/>
          </a:bodyPr>
          <a:lstStyle/>
          <a:p>
            <a:r>
              <a:rPr lang="es-MX" sz="2000" dirty="0">
                <a:solidFill>
                  <a:schemeClr val="bg1"/>
                </a:solidFill>
              </a:rPr>
              <a:t>4 ml x kg x superficie quemada </a:t>
            </a:r>
          </a:p>
          <a:p>
            <a:pPr>
              <a:buNone/>
            </a:pPr>
            <a:r>
              <a:rPr lang="es-MX" sz="2400" dirty="0">
                <a:solidFill>
                  <a:schemeClr val="bg1"/>
                </a:solidFill>
              </a:rPr>
              <a:t> = Dividida entre 2. </a:t>
            </a:r>
          </a:p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s-MX" sz="2400" dirty="0">
                <a:solidFill>
                  <a:schemeClr val="bg1"/>
                </a:solidFill>
              </a:rPr>
              <a:t>   La primer mitad las primeras 8hr</a:t>
            </a:r>
          </a:p>
          <a:p>
            <a:pPr>
              <a:buNone/>
            </a:pPr>
            <a:endParaRPr lang="es-MX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s-MX" sz="2400" dirty="0">
                <a:solidFill>
                  <a:schemeClr val="bg1"/>
                </a:solidFill>
              </a:rPr>
              <a:t>   La segunda mitad las últimas 16hr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71327" y="1867540"/>
            <a:ext cx="6673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800" dirty="0">
                <a:solidFill>
                  <a:srgbClr val="FFFF00"/>
                </a:solidFill>
              </a:rPr>
              <a:t>¿Como calcular el tamaño de la quemadura?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74" y="2670951"/>
            <a:ext cx="3599802" cy="28935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33942" y="56750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s-MX" dirty="0">
                <a:solidFill>
                  <a:schemeClr val="bg1"/>
                </a:solidFill>
              </a:rPr>
              <a:t>Los pacientes entre 20 a 30% de superficie quemada pueden tener reanimación vía oral 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102" y="6489065"/>
            <a:ext cx="3549417" cy="2269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519" y="6489065"/>
            <a:ext cx="892562" cy="2342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t="1" b="6148"/>
          <a:stretch/>
        </p:blipFill>
        <p:spPr>
          <a:xfrm>
            <a:off x="7205081" y="6477914"/>
            <a:ext cx="1771650" cy="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4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2217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Tabla</a:t>
            </a:r>
            <a:r>
              <a:rPr lang="en-US" dirty="0">
                <a:solidFill>
                  <a:srgbClr val="FFFF00"/>
                </a:solidFill>
              </a:rPr>
              <a:t> de Lund and Browder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De </a:t>
            </a:r>
            <a:r>
              <a:rPr lang="en-US" dirty="0" err="1">
                <a:solidFill>
                  <a:srgbClr val="FFFF00"/>
                </a:solidFill>
              </a:rPr>
              <a:t>elección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niños</a:t>
            </a:r>
            <a:r>
              <a:rPr lang="en-US" dirty="0">
                <a:solidFill>
                  <a:srgbClr val="FFFF00"/>
                </a:solidFill>
              </a:rPr>
              <a:t>*. 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482" name="Picture 2" descr="http://www.aafp.org/afp/2000/1101/afp20001101p2015-f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212" y="1831396"/>
            <a:ext cx="5715000" cy="4352926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1979712" y="61843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Lund C, Browder N. The estimation of areas of burns. </a:t>
            </a:r>
            <a:r>
              <a:rPr lang="en-US" dirty="0" err="1">
                <a:solidFill>
                  <a:schemeClr val="bg1"/>
                </a:solidFill>
              </a:rPr>
              <a:t>Surg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Gynecol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Obstet</a:t>
            </a:r>
            <a:r>
              <a:rPr lang="en-US" dirty="0">
                <a:solidFill>
                  <a:schemeClr val="bg1"/>
                </a:solidFill>
              </a:rPr>
              <a:t> 1944;79:352–8</a:t>
            </a:r>
            <a:r>
              <a:rPr lang="en-US" dirty="0"/>
              <a:t>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82" y="1327795"/>
            <a:ext cx="3549417" cy="2269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999" y="1327795"/>
            <a:ext cx="892562" cy="23429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1" b="6148"/>
          <a:stretch/>
        </p:blipFill>
        <p:spPr>
          <a:xfrm>
            <a:off x="5582561" y="1316644"/>
            <a:ext cx="1771650" cy="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41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-6834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rgbClr val="FFFF00"/>
                </a:solidFill>
              </a:rPr>
              <a:t>Regla de los nueves continúa en la actualidad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2607423" y="601592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800" dirty="0">
                <a:solidFill>
                  <a:srgbClr val="FFFF00"/>
                </a:solidFill>
              </a:rPr>
              <a:t>En los lactantes la cabeza constituye el 18% ATSC*</a:t>
            </a:r>
            <a:r>
              <a:rPr lang="es-MX" sz="28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61" y="1150446"/>
            <a:ext cx="4141884" cy="44290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377" y="1880400"/>
            <a:ext cx="4349410" cy="27762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006" y="5789017"/>
            <a:ext cx="3549417" cy="2269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423" y="5789017"/>
            <a:ext cx="892562" cy="23429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t="1" b="6148"/>
          <a:stretch/>
        </p:blipFill>
        <p:spPr>
          <a:xfrm>
            <a:off x="5785985" y="5777866"/>
            <a:ext cx="1771650" cy="25030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861571" y="4942930"/>
            <a:ext cx="4013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El tamaño de la mano (y dedos) es el 1%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5335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>
                <a:solidFill>
                  <a:srgbClr val="FFFF00"/>
                </a:solidFill>
              </a:rPr>
              <a:t>Fasciotomia</a:t>
            </a:r>
            <a:r>
              <a:rPr lang="es-MX" dirty="0">
                <a:solidFill>
                  <a:srgbClr val="FFFF00"/>
                </a:solidFill>
              </a:rPr>
              <a:t>  CIRCULACIÓN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195" y="2310197"/>
            <a:ext cx="4323541" cy="324265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3955" y="2321816"/>
            <a:ext cx="4416490" cy="331236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939283" y="6488668"/>
            <a:ext cx="4096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Fotografías: Servicio de quemados HCIMP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2249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53" y="2326305"/>
            <a:ext cx="8526368" cy="23893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" y="1030444"/>
            <a:ext cx="5023342" cy="3211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034" y="1020137"/>
            <a:ext cx="1337727" cy="3511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t="1" b="6148"/>
          <a:stretch/>
        </p:blipFill>
        <p:spPr>
          <a:xfrm>
            <a:off x="6444140" y="1008144"/>
            <a:ext cx="2655256" cy="37514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452945" y="4282672"/>
            <a:ext cx="3434576" cy="423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53" y="5128123"/>
            <a:ext cx="8528797" cy="77087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61153" y="5120929"/>
            <a:ext cx="1367286" cy="423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/>
          <p:cNvSpPr/>
          <p:nvPr/>
        </p:nvSpPr>
        <p:spPr>
          <a:xfrm>
            <a:off x="4438250" y="5475249"/>
            <a:ext cx="4449271" cy="423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3133494" y="1583470"/>
            <a:ext cx="2899317" cy="379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3119162" y="1605101"/>
            <a:ext cx="2927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Sensibilidad  vs Especificidad </a:t>
            </a:r>
          </a:p>
        </p:txBody>
      </p:sp>
      <p:sp>
        <p:nvSpPr>
          <p:cNvPr id="15" name="Flecha derecha 14"/>
          <p:cNvSpPr/>
          <p:nvPr/>
        </p:nvSpPr>
        <p:spPr>
          <a:xfrm rot="16200000">
            <a:off x="2720898" y="1605101"/>
            <a:ext cx="289931" cy="357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 derecha 15"/>
          <p:cNvSpPr/>
          <p:nvPr/>
        </p:nvSpPr>
        <p:spPr>
          <a:xfrm rot="5400000">
            <a:off x="6191884" y="1594284"/>
            <a:ext cx="289931" cy="357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5010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Indicación para el inicio de la fórmula de </a:t>
            </a:r>
            <a:r>
              <a:rPr lang="es-MX" dirty="0" err="1">
                <a:solidFill>
                  <a:schemeClr val="bg1"/>
                </a:solidFill>
              </a:rPr>
              <a:t>Parkland</a:t>
            </a:r>
            <a:r>
              <a:rPr lang="es-MX" dirty="0">
                <a:solidFill>
                  <a:schemeClr val="bg1"/>
                </a:solidFill>
              </a:rPr>
              <a:t> en adultos de acuerdo al porcentaje de superficie corporal quemada.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a) 5%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b) 10%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c) 15%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d) 20%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e) 30%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Pregunta 3</a:t>
            </a:r>
          </a:p>
        </p:txBody>
      </p:sp>
    </p:spTree>
    <p:extLst>
      <p:ext uri="{BB962C8B-B14F-4D97-AF65-F5344CB8AC3E}">
        <p14:creationId xmlns:p14="http://schemas.microsoft.com/office/powerpoint/2010/main" val="2161208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Indicación para el inicio de la fórmula de </a:t>
            </a:r>
            <a:r>
              <a:rPr lang="es-MX" dirty="0" err="1">
                <a:solidFill>
                  <a:schemeClr val="bg1"/>
                </a:solidFill>
              </a:rPr>
              <a:t>Parkland</a:t>
            </a:r>
            <a:r>
              <a:rPr lang="es-MX" dirty="0">
                <a:solidFill>
                  <a:schemeClr val="bg1"/>
                </a:solidFill>
              </a:rPr>
              <a:t> en adultos de acuerdo al porcentaje de superficie corporal quemada.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a) 5%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b) 10%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c) 15%</a:t>
            </a:r>
          </a:p>
          <a:p>
            <a:pPr marL="0" lvl="0" indent="0">
              <a:buNone/>
            </a:pPr>
            <a:r>
              <a:rPr lang="es-MX" dirty="0">
                <a:solidFill>
                  <a:srgbClr val="FF0000"/>
                </a:solidFill>
              </a:rPr>
              <a:t>d) 20%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e) 30%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Pregunta 3</a:t>
            </a:r>
          </a:p>
        </p:txBody>
      </p:sp>
    </p:spTree>
    <p:extLst>
      <p:ext uri="{BB962C8B-B14F-4D97-AF65-F5344CB8AC3E}">
        <p14:creationId xmlns:p14="http://schemas.microsoft.com/office/powerpoint/2010/main" val="2154353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133429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s-ES" dirty="0">
                <a:solidFill>
                  <a:srgbClr val="FFFF00"/>
                </a:solidFill>
              </a:rPr>
              <a:t>La disminución de la mortalidad de 1980 a 1985 es atribuida a: </a:t>
            </a:r>
          </a:p>
          <a:p>
            <a:pPr marL="0" indent="0">
              <a:buFontTx/>
              <a:buNone/>
              <a:defRPr/>
            </a:pPr>
            <a:endParaRPr lang="es-E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Reanimación con líquidos.</a:t>
            </a:r>
          </a:p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Control de la infección</a:t>
            </a:r>
          </a:p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Control de la respuesta metabólica</a:t>
            </a:r>
          </a:p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Cierre temprano de la herida.</a:t>
            </a:r>
          </a:p>
          <a:p>
            <a:pPr>
              <a:defRPr/>
            </a:pPr>
            <a:endParaRPr lang="es-ES" dirty="0"/>
          </a:p>
        </p:txBody>
      </p:sp>
      <p:sp>
        <p:nvSpPr>
          <p:cNvPr id="5124" name="4 Rectángulo"/>
          <p:cNvSpPr>
            <a:spLocks noChangeArrowheads="1"/>
          </p:cNvSpPr>
          <p:nvPr/>
        </p:nvSpPr>
        <p:spPr bwMode="auto">
          <a:xfrm>
            <a:off x="2128838" y="5619750"/>
            <a:ext cx="6589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Herndon DN, et al. J </a:t>
            </a:r>
            <a:r>
              <a:rPr lang="en-US" dirty="0" err="1">
                <a:solidFill>
                  <a:schemeClr val="bg1"/>
                </a:solidFill>
              </a:rPr>
              <a:t>Pediatr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Clin</a:t>
            </a:r>
            <a:r>
              <a:rPr lang="en-US" dirty="0">
                <a:solidFill>
                  <a:schemeClr val="bg1"/>
                </a:solidFill>
              </a:rPr>
              <a:t> North Am, 1985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2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702" y="70310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¿A quien iniciar la fórmula de </a:t>
            </a:r>
            <a:r>
              <a:rPr lang="es-MX" dirty="0" err="1">
                <a:solidFill>
                  <a:srgbClr val="FFFF00"/>
                </a:solidFill>
              </a:rPr>
              <a:t>Parkland</a:t>
            </a:r>
            <a:r>
              <a:rPr lang="es-MX" dirty="0">
                <a:solidFill>
                  <a:srgbClr val="FFFF00"/>
                </a:solidFill>
              </a:rPr>
              <a:t>?.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311399"/>
            <a:ext cx="7886700" cy="3865563"/>
          </a:xfrm>
        </p:spPr>
        <p:txBody>
          <a:bodyPr>
            <a:normAutofit fontScale="85000" lnSpcReduction="20000"/>
          </a:bodyPr>
          <a:lstStyle/>
          <a:p>
            <a:r>
              <a:rPr lang="es-MX" dirty="0">
                <a:solidFill>
                  <a:schemeClr val="bg1"/>
                </a:solidFill>
              </a:rPr>
              <a:t>Adultos con &gt;20% ATSC.</a:t>
            </a:r>
          </a:p>
          <a:p>
            <a:r>
              <a:rPr lang="es-MX" dirty="0">
                <a:solidFill>
                  <a:schemeClr val="bg1"/>
                </a:solidFill>
              </a:rPr>
              <a:t>Niños con &gt; 15% ATSC. </a:t>
            </a:r>
          </a:p>
          <a:p>
            <a:r>
              <a:rPr lang="es-MX" dirty="0">
                <a:solidFill>
                  <a:srgbClr val="FFFF00"/>
                </a:solidFill>
              </a:rPr>
              <a:t>Límite para cálculo de la fórmula 50% ATSC *.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En niños agregar glucosa 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Justificación.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Alteraciones </a:t>
            </a:r>
            <a:r>
              <a:rPr lang="es-MX" dirty="0" err="1">
                <a:solidFill>
                  <a:schemeClr val="bg1"/>
                </a:solidFill>
              </a:rPr>
              <a:t>neuroendócrinas</a:t>
            </a:r>
            <a:r>
              <a:rPr lang="es-MX" dirty="0">
                <a:solidFill>
                  <a:schemeClr val="bg1"/>
                </a:solidFill>
              </a:rPr>
              <a:t> por catecolaminas.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Aumento de IL 1, IL 6 y FNT a. 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Estimulo simpático.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590" y="4258821"/>
            <a:ext cx="3549417" cy="2269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007" y="4258821"/>
            <a:ext cx="892562" cy="2342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" b="6148"/>
          <a:stretch/>
        </p:blipFill>
        <p:spPr>
          <a:xfrm>
            <a:off x="7093569" y="4247670"/>
            <a:ext cx="1771650" cy="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89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altLang="es-MX" sz="5400" dirty="0" err="1">
                <a:solidFill>
                  <a:srgbClr val="FFFF00"/>
                </a:solidFill>
              </a:rPr>
              <a:t>Hipermetabolísmo</a:t>
            </a:r>
            <a:r>
              <a:rPr lang="en-US" altLang="es-MX" sz="54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 err="1">
                <a:solidFill>
                  <a:schemeClr val="bg1"/>
                </a:solidFill>
              </a:rPr>
              <a:t>Quemadura</a:t>
            </a:r>
            <a:r>
              <a:rPr lang="en-US" altLang="es-MX" sz="2800" dirty="0">
                <a:solidFill>
                  <a:schemeClr val="bg1"/>
                </a:solidFill>
              </a:rPr>
              <a:t> </a:t>
            </a:r>
            <a:r>
              <a:rPr lang="en-US" altLang="es-MX" sz="2800" dirty="0" err="1">
                <a:solidFill>
                  <a:schemeClr val="bg1"/>
                </a:solidFill>
              </a:rPr>
              <a:t>equivale</a:t>
            </a:r>
            <a:r>
              <a:rPr lang="en-US" altLang="es-MX" sz="2800" dirty="0">
                <a:solidFill>
                  <a:schemeClr val="bg1"/>
                </a:solidFill>
              </a:rPr>
              <a:t> a: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500" dirty="0">
                <a:solidFill>
                  <a:schemeClr val="bg1"/>
                </a:solidFill>
              </a:rPr>
              <a:t> 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500" dirty="0">
                <a:solidFill>
                  <a:schemeClr val="bg1"/>
                </a:solidFill>
              </a:rPr>
              <a:t>                       </a:t>
            </a:r>
            <a:r>
              <a:rPr lang="en-US" altLang="es-MX" sz="2800" dirty="0">
                <a:solidFill>
                  <a:schemeClr val="bg1"/>
                </a:solidFill>
              </a:rPr>
              <a:t>Trauma Mayor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s-MX" sz="2800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>
                <a:solidFill>
                  <a:schemeClr val="bg1"/>
                </a:solidFill>
              </a:rPr>
              <a:t>                     Cancer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s-MX" sz="2800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>
                <a:solidFill>
                  <a:schemeClr val="bg1"/>
                </a:solidFill>
              </a:rPr>
              <a:t>                      SIDA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s-MX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>
                <a:solidFill>
                  <a:schemeClr val="bg1"/>
                </a:solidFill>
              </a:rPr>
              <a:t>                       Pancreatitis grave.  </a:t>
            </a:r>
          </a:p>
          <a:p>
            <a:pPr eaLnBrk="1" hangingPunct="1">
              <a:lnSpc>
                <a:spcPct val="90000"/>
              </a:lnSpc>
            </a:pPr>
            <a:endParaRPr lang="en-US" altLang="es-MX" sz="2500" dirty="0"/>
          </a:p>
          <a:p>
            <a:pPr eaLnBrk="1" hangingPunct="1">
              <a:lnSpc>
                <a:spcPct val="90000"/>
              </a:lnSpc>
            </a:pPr>
            <a:endParaRPr lang="en-US" altLang="es-MX" sz="2500" dirty="0"/>
          </a:p>
        </p:txBody>
      </p:sp>
      <p:sp>
        <p:nvSpPr>
          <p:cNvPr id="2" name="1 Flecha derecha"/>
          <p:cNvSpPr/>
          <p:nvPr/>
        </p:nvSpPr>
        <p:spPr>
          <a:xfrm>
            <a:off x="857288" y="2835752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Flecha derecha"/>
          <p:cNvSpPr/>
          <p:nvPr/>
        </p:nvSpPr>
        <p:spPr>
          <a:xfrm>
            <a:off x="857288" y="3862256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Flecha derecha"/>
          <p:cNvSpPr/>
          <p:nvPr/>
        </p:nvSpPr>
        <p:spPr>
          <a:xfrm>
            <a:off x="857288" y="4777293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5 Flecha derecha"/>
          <p:cNvSpPr/>
          <p:nvPr/>
        </p:nvSpPr>
        <p:spPr>
          <a:xfrm>
            <a:off x="848324" y="5615490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949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768" y="72850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FF00"/>
                </a:solidFill>
              </a:rPr>
              <a:t>RESPUESTA FISIOLÓGICA A LA QUEMADURA.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Quemaduras &gt;20% ATSC: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>
              <a:spcAft>
                <a:spcPct val="5000"/>
              </a:spcAft>
              <a:buFont typeface="Wingdings" panose="05000000000000000000" pitchFamily="2" charset="2"/>
              <a:buChar char="ü"/>
            </a:pPr>
            <a:r>
              <a:rPr lang="es-MX" altLang="es-MX" b="1" dirty="0">
                <a:solidFill>
                  <a:schemeClr val="bg1"/>
                </a:solidFill>
              </a:rPr>
              <a:t>Taquicardia </a:t>
            </a:r>
          </a:p>
          <a:p>
            <a:pPr>
              <a:spcAft>
                <a:spcPct val="5000"/>
              </a:spcAft>
              <a:buFont typeface="Wingdings" panose="05000000000000000000" pitchFamily="2" charset="2"/>
              <a:buChar char="ü"/>
            </a:pPr>
            <a:r>
              <a:rPr lang="es-MX" altLang="es-MX" b="1" dirty="0">
                <a:solidFill>
                  <a:schemeClr val="bg1"/>
                </a:solidFill>
              </a:rPr>
              <a:t>Hipertermia. </a:t>
            </a:r>
          </a:p>
          <a:p>
            <a:pPr>
              <a:spcAft>
                <a:spcPct val="5000"/>
              </a:spcAft>
              <a:buFont typeface="Wingdings" panose="05000000000000000000" pitchFamily="2" charset="2"/>
              <a:buChar char="ü"/>
            </a:pPr>
            <a:r>
              <a:rPr lang="es-MX" altLang="es-MX" b="1" dirty="0">
                <a:solidFill>
                  <a:schemeClr val="bg1"/>
                </a:solidFill>
              </a:rPr>
              <a:t>Incremento en los requerimientos calóricos. </a:t>
            </a:r>
          </a:p>
          <a:p>
            <a:pPr>
              <a:spcAft>
                <a:spcPct val="5000"/>
              </a:spcAft>
              <a:buFont typeface="Wingdings" panose="05000000000000000000" pitchFamily="2" charset="2"/>
              <a:buChar char="ü"/>
            </a:pPr>
            <a:r>
              <a:rPr lang="es-MX" altLang="es-MX" b="1" dirty="0">
                <a:solidFill>
                  <a:schemeClr val="bg1"/>
                </a:solidFill>
              </a:rPr>
              <a:t>Catabolismo proteicos periférico. </a:t>
            </a:r>
          </a:p>
          <a:p>
            <a:pPr>
              <a:spcAft>
                <a:spcPct val="5000"/>
              </a:spcAft>
              <a:buFont typeface="Wingdings" panose="05000000000000000000" pitchFamily="2" charset="2"/>
              <a:buChar char="ü"/>
            </a:pPr>
            <a:r>
              <a:rPr lang="es-MX" altLang="es-MX" b="1" dirty="0">
                <a:solidFill>
                  <a:schemeClr val="bg1"/>
                </a:solidFill>
              </a:rPr>
              <a:t>G</a:t>
            </a:r>
            <a:r>
              <a:rPr lang="es-MX" b="1" dirty="0">
                <a:solidFill>
                  <a:schemeClr val="bg1"/>
                </a:solidFill>
              </a:rPr>
              <a:t>luconeogénesis </a:t>
            </a:r>
            <a:endParaRPr lang="es-MX" altLang="es-MX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MX" altLang="es-MX" b="1" dirty="0">
                <a:solidFill>
                  <a:schemeClr val="bg1"/>
                </a:solidFill>
              </a:rPr>
              <a:t>Lipolisis con infiltración a hígado.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chemeClr val="bg1"/>
                </a:solidFill>
              </a:rPr>
              <a:t>Hiperglucemia persistente. </a:t>
            </a:r>
          </a:p>
          <a:p>
            <a:pPr>
              <a:spcAft>
                <a:spcPct val="5000"/>
              </a:spcAft>
              <a:buFont typeface="Wingdings" panose="05000000000000000000" pitchFamily="2" charset="2"/>
              <a:buChar char="ü"/>
            </a:pPr>
            <a:endParaRPr lang="es-MX" altLang="es-MX" b="1" dirty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80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>
            <a:normAutofit/>
          </a:bodyPr>
          <a:lstStyle/>
          <a:p>
            <a:pPr eaLnBrk="1" hangingPunct="1"/>
            <a:r>
              <a:rPr lang="en-US" altLang="es-MX" sz="5400" dirty="0" err="1">
                <a:solidFill>
                  <a:srgbClr val="FFFF00"/>
                </a:solidFill>
              </a:rPr>
              <a:t>Principios</a:t>
            </a:r>
            <a:r>
              <a:rPr lang="en-US" altLang="es-MX" sz="5400" dirty="0">
                <a:solidFill>
                  <a:srgbClr val="FFFF00"/>
                </a:solidFill>
              </a:rPr>
              <a:t> </a:t>
            </a:r>
            <a:r>
              <a:rPr lang="en-US" altLang="es-MX" sz="5400" dirty="0" err="1">
                <a:solidFill>
                  <a:srgbClr val="FFFF00"/>
                </a:solidFill>
              </a:rPr>
              <a:t>básicos</a:t>
            </a:r>
            <a:r>
              <a:rPr lang="en-US" altLang="es-MX" sz="54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dirty="0" err="1">
                <a:solidFill>
                  <a:schemeClr val="bg1"/>
                </a:solidFill>
              </a:rPr>
              <a:t>Modulación</a:t>
            </a:r>
            <a:r>
              <a:rPr lang="en-US" altLang="es-MX" dirty="0">
                <a:solidFill>
                  <a:schemeClr val="bg1"/>
                </a:solidFill>
              </a:rPr>
              <a:t> de la </a:t>
            </a:r>
            <a:r>
              <a:rPr lang="en-US" altLang="es-MX" dirty="0" err="1">
                <a:solidFill>
                  <a:schemeClr val="bg1"/>
                </a:solidFill>
              </a:rPr>
              <a:t>respuesta</a:t>
            </a:r>
            <a:r>
              <a:rPr lang="en-US" altLang="es-MX" dirty="0">
                <a:solidFill>
                  <a:schemeClr val="bg1"/>
                </a:solidFill>
              </a:rPr>
              <a:t>  </a:t>
            </a:r>
            <a:r>
              <a:rPr lang="en-US" altLang="es-MX" dirty="0" err="1">
                <a:solidFill>
                  <a:schemeClr val="bg1"/>
                </a:solidFill>
              </a:rPr>
              <a:t>metabólica</a:t>
            </a:r>
            <a:r>
              <a:rPr lang="en-US" altLang="es-MX" dirty="0">
                <a:solidFill>
                  <a:schemeClr val="bg1"/>
                </a:solidFill>
              </a:rPr>
              <a:t>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500" dirty="0">
                <a:solidFill>
                  <a:schemeClr val="bg1"/>
                </a:solidFill>
              </a:rPr>
              <a:t>                    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 err="1">
                <a:solidFill>
                  <a:schemeClr val="bg1"/>
                </a:solidFill>
              </a:rPr>
              <a:t>Médico</a:t>
            </a:r>
            <a:r>
              <a:rPr lang="en-US" altLang="es-MX" sz="2800" dirty="0">
                <a:solidFill>
                  <a:schemeClr val="bg1"/>
                </a:solidFill>
              </a:rPr>
              <a:t>           </a:t>
            </a:r>
            <a:r>
              <a:rPr lang="en-US" altLang="es-MX" sz="2800" dirty="0" err="1">
                <a:solidFill>
                  <a:schemeClr val="bg1"/>
                </a:solidFill>
              </a:rPr>
              <a:t>Restricción</a:t>
            </a:r>
            <a:r>
              <a:rPr lang="en-US" altLang="es-MX" sz="2800" dirty="0">
                <a:solidFill>
                  <a:schemeClr val="bg1"/>
                </a:solidFill>
              </a:rPr>
              <a:t> de </a:t>
            </a:r>
            <a:r>
              <a:rPr lang="en-US" altLang="es-MX" sz="2800" dirty="0" err="1">
                <a:solidFill>
                  <a:schemeClr val="bg1"/>
                </a:solidFill>
              </a:rPr>
              <a:t>profilaxis</a:t>
            </a:r>
            <a:r>
              <a:rPr lang="en-US" altLang="es-MX" sz="2800" dirty="0">
                <a:solidFill>
                  <a:schemeClr val="bg1"/>
                </a:solidFill>
              </a:rPr>
              <a:t> </a:t>
            </a:r>
            <a:r>
              <a:rPr lang="en-US" altLang="es-MX" sz="2800" dirty="0" err="1">
                <a:solidFill>
                  <a:schemeClr val="bg1"/>
                </a:solidFill>
              </a:rPr>
              <a:t>antibiótica</a:t>
            </a:r>
            <a:r>
              <a:rPr lang="en-US" altLang="es-MX" sz="2800" dirty="0">
                <a:solidFill>
                  <a:schemeClr val="bg1"/>
                </a:solidFill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>
                <a:solidFill>
                  <a:schemeClr val="bg1"/>
                </a:solidFill>
              </a:rPr>
              <a:t>                         Control </a:t>
            </a:r>
            <a:r>
              <a:rPr lang="en-US" altLang="es-MX" sz="2800" dirty="0" err="1">
                <a:solidFill>
                  <a:schemeClr val="bg1"/>
                </a:solidFill>
              </a:rPr>
              <a:t>glucémico</a:t>
            </a:r>
            <a:r>
              <a:rPr lang="en-US" altLang="es-MX" sz="2800" dirty="0">
                <a:solidFill>
                  <a:schemeClr val="bg1"/>
                </a:solidFill>
              </a:rPr>
              <a:t> con </a:t>
            </a:r>
            <a:r>
              <a:rPr lang="en-US" altLang="es-MX" sz="2800" dirty="0" err="1">
                <a:solidFill>
                  <a:schemeClr val="bg1"/>
                </a:solidFill>
              </a:rPr>
              <a:t>insulina</a:t>
            </a:r>
            <a:r>
              <a:rPr lang="en-US" altLang="es-MX" sz="2800" dirty="0">
                <a:solidFill>
                  <a:schemeClr val="bg1"/>
                </a:solidFill>
              </a:rPr>
              <a:t> IV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>
                <a:solidFill>
                  <a:schemeClr val="bg1"/>
                </a:solidFill>
              </a:rPr>
              <a:t>                         </a:t>
            </a:r>
            <a:r>
              <a:rPr lang="en-US" altLang="es-MX" sz="2800" dirty="0" err="1">
                <a:solidFill>
                  <a:schemeClr val="bg1"/>
                </a:solidFill>
              </a:rPr>
              <a:t>Uso</a:t>
            </a:r>
            <a:r>
              <a:rPr lang="en-US" altLang="es-MX" sz="2800" dirty="0">
                <a:solidFill>
                  <a:schemeClr val="bg1"/>
                </a:solidFill>
              </a:rPr>
              <a:t> de beta </a:t>
            </a:r>
            <a:r>
              <a:rPr lang="en-US" altLang="es-MX" sz="2800" dirty="0" err="1">
                <a:solidFill>
                  <a:schemeClr val="bg1"/>
                </a:solidFill>
              </a:rPr>
              <a:t>bloqueador</a:t>
            </a:r>
            <a:r>
              <a:rPr lang="en-US" altLang="es-MX" sz="2800" dirty="0">
                <a:solidFill>
                  <a:schemeClr val="bg1"/>
                </a:solidFill>
              </a:rPr>
              <a:t>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>
                <a:solidFill>
                  <a:schemeClr val="bg1"/>
                </a:solidFill>
              </a:rPr>
              <a:t>                      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 err="1">
                <a:solidFill>
                  <a:schemeClr val="bg1"/>
                </a:solidFill>
              </a:rPr>
              <a:t>Nutricional</a:t>
            </a:r>
            <a:r>
              <a:rPr lang="en-US" altLang="es-MX" sz="2800" dirty="0">
                <a:solidFill>
                  <a:schemeClr val="bg1"/>
                </a:solidFill>
              </a:rPr>
              <a:t>          </a:t>
            </a:r>
            <a:r>
              <a:rPr lang="en-US" altLang="es-MX" sz="2800" dirty="0" err="1">
                <a:solidFill>
                  <a:schemeClr val="bg1"/>
                </a:solidFill>
              </a:rPr>
              <a:t>Alimentación</a:t>
            </a:r>
            <a:r>
              <a:rPr lang="en-US" altLang="es-MX" sz="2800" dirty="0">
                <a:solidFill>
                  <a:schemeClr val="bg1"/>
                </a:solidFill>
              </a:rPr>
              <a:t> enteral </a:t>
            </a:r>
            <a:r>
              <a:rPr lang="en-US" altLang="es-MX" sz="2800" dirty="0" err="1">
                <a:solidFill>
                  <a:schemeClr val="bg1"/>
                </a:solidFill>
              </a:rPr>
              <a:t>temprana</a:t>
            </a:r>
            <a:r>
              <a:rPr lang="en-US" altLang="es-MX" sz="2800" dirty="0">
                <a:solidFill>
                  <a:schemeClr val="bg1"/>
                </a:solidFill>
              </a:rPr>
              <a:t>.                       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s-MX" sz="2800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 err="1">
                <a:solidFill>
                  <a:schemeClr val="bg1"/>
                </a:solidFill>
              </a:rPr>
              <a:t>Quirúrgico</a:t>
            </a:r>
            <a:r>
              <a:rPr lang="en-US" altLang="es-MX" sz="2800" dirty="0">
                <a:solidFill>
                  <a:schemeClr val="bg1"/>
                </a:solidFill>
              </a:rPr>
              <a:t>           </a:t>
            </a:r>
            <a:r>
              <a:rPr lang="en-US" altLang="es-MX" sz="2800" dirty="0" err="1">
                <a:solidFill>
                  <a:schemeClr val="bg1"/>
                </a:solidFill>
              </a:rPr>
              <a:t>Escisión</a:t>
            </a:r>
            <a:r>
              <a:rPr lang="en-US" altLang="es-MX" sz="2800" dirty="0">
                <a:solidFill>
                  <a:schemeClr val="bg1"/>
                </a:solidFill>
              </a:rPr>
              <a:t> </a:t>
            </a:r>
            <a:r>
              <a:rPr lang="en-US" altLang="es-MX" sz="2800" dirty="0" err="1">
                <a:solidFill>
                  <a:schemeClr val="bg1"/>
                </a:solidFill>
              </a:rPr>
              <a:t>tangencial</a:t>
            </a:r>
            <a:r>
              <a:rPr lang="en-US" altLang="es-MX" sz="2800" dirty="0">
                <a:solidFill>
                  <a:schemeClr val="bg1"/>
                </a:solidFill>
              </a:rPr>
              <a:t> 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s-MX" sz="2800" dirty="0">
                <a:solidFill>
                  <a:schemeClr val="bg1"/>
                </a:solidFill>
              </a:rPr>
              <a:t>                              </a:t>
            </a:r>
            <a:r>
              <a:rPr lang="en-US" altLang="es-MX" sz="2800" dirty="0" err="1">
                <a:solidFill>
                  <a:schemeClr val="bg1"/>
                </a:solidFill>
              </a:rPr>
              <a:t>Cobertura</a:t>
            </a:r>
            <a:r>
              <a:rPr lang="en-US" altLang="es-MX" sz="2800" dirty="0">
                <a:solidFill>
                  <a:schemeClr val="bg1"/>
                </a:solidFill>
              </a:rPr>
              <a:t> </a:t>
            </a:r>
            <a:r>
              <a:rPr lang="en-US" altLang="es-MX" sz="2800" dirty="0" err="1">
                <a:solidFill>
                  <a:schemeClr val="bg1"/>
                </a:solidFill>
              </a:rPr>
              <a:t>temprana</a:t>
            </a:r>
            <a:r>
              <a:rPr lang="en-US" altLang="es-MX" sz="2800" dirty="0">
                <a:solidFill>
                  <a:schemeClr val="bg1"/>
                </a:solidFill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s-MX" sz="28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s-MX" sz="2500" dirty="0"/>
          </a:p>
          <a:p>
            <a:pPr eaLnBrk="1" hangingPunct="1">
              <a:lnSpc>
                <a:spcPct val="90000"/>
              </a:lnSpc>
            </a:pPr>
            <a:endParaRPr lang="en-US" altLang="es-MX" sz="2500" dirty="0"/>
          </a:p>
        </p:txBody>
      </p:sp>
      <p:sp>
        <p:nvSpPr>
          <p:cNvPr id="5" name="4 Flecha derecha"/>
          <p:cNvSpPr/>
          <p:nvPr/>
        </p:nvSpPr>
        <p:spPr>
          <a:xfrm>
            <a:off x="1859848" y="2492896"/>
            <a:ext cx="479904" cy="363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lecha derecha"/>
          <p:cNvSpPr/>
          <p:nvPr/>
        </p:nvSpPr>
        <p:spPr>
          <a:xfrm>
            <a:off x="2339752" y="4145646"/>
            <a:ext cx="479904" cy="363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Flecha derecha"/>
          <p:cNvSpPr/>
          <p:nvPr/>
        </p:nvSpPr>
        <p:spPr>
          <a:xfrm>
            <a:off x="2339752" y="4941168"/>
            <a:ext cx="479904" cy="3634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7045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ut.bmj.com/content/58/11/1440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692696"/>
            <a:ext cx="993710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366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Definitions for sepsis and organ failure and guidelines for the use of innovative therapies in sepsi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9" y="233825"/>
            <a:ext cx="8375109" cy="628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576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en-US" altLang="es-MX" sz="3200" dirty="0" err="1">
                <a:solidFill>
                  <a:srgbClr val="FFFF00"/>
                </a:solidFill>
              </a:rPr>
              <a:t>Ambiente</a:t>
            </a:r>
            <a:r>
              <a:rPr lang="en-US" altLang="es-MX" sz="3200" dirty="0">
                <a:solidFill>
                  <a:srgbClr val="FFFF00"/>
                </a:solidFill>
              </a:rPr>
              <a:t> </a:t>
            </a:r>
            <a:br>
              <a:rPr lang="en-US" altLang="es-MX" sz="3200" dirty="0">
                <a:solidFill>
                  <a:srgbClr val="FFFF00"/>
                </a:solidFill>
              </a:rPr>
            </a:br>
            <a:r>
              <a:rPr lang="en-US" altLang="es-MX" sz="3200" dirty="0">
                <a:solidFill>
                  <a:srgbClr val="FFFF00"/>
                </a:solidFill>
              </a:rPr>
              <a:t>Control de la </a:t>
            </a:r>
            <a:r>
              <a:rPr lang="en-US" altLang="es-MX" sz="3200" dirty="0" err="1">
                <a:solidFill>
                  <a:srgbClr val="FFFF00"/>
                </a:solidFill>
              </a:rPr>
              <a:t>temperatura</a:t>
            </a:r>
            <a:r>
              <a:rPr lang="en-US" altLang="es-MX" sz="32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32771" name="Picture 2" descr="C:\Documents and Settings\amartine\My Documents\My Pictures\Alicia in acute room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52600"/>
            <a:ext cx="60309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444572" y="6488668"/>
            <a:ext cx="469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Fotografías: Servicio de quemados Galveston, </a:t>
            </a:r>
            <a:r>
              <a:rPr lang="es-MX" dirty="0" err="1">
                <a:solidFill>
                  <a:schemeClr val="bg1"/>
                </a:solidFill>
              </a:rPr>
              <a:t>Tx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06459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es-MX" sz="3600" dirty="0" err="1">
                <a:solidFill>
                  <a:srgbClr val="FFFF00"/>
                </a:solidFill>
              </a:rPr>
              <a:t>Ambiente</a:t>
            </a:r>
            <a:br>
              <a:rPr lang="en-US" altLang="es-MX" sz="3600" dirty="0">
                <a:solidFill>
                  <a:srgbClr val="FFFF00"/>
                </a:solidFill>
              </a:rPr>
            </a:br>
            <a:r>
              <a:rPr lang="en-US" altLang="es-MX" sz="3600" dirty="0">
                <a:solidFill>
                  <a:srgbClr val="FFFF00"/>
                </a:solidFill>
              </a:rPr>
              <a:t>Control de la </a:t>
            </a:r>
            <a:r>
              <a:rPr lang="en-US" altLang="es-MX" sz="3600" dirty="0" err="1">
                <a:solidFill>
                  <a:srgbClr val="FFFF00"/>
                </a:solidFill>
              </a:rPr>
              <a:t>temperatura</a:t>
            </a:r>
            <a:r>
              <a:rPr lang="en-US" altLang="es-MX" sz="3600" dirty="0">
                <a:solidFill>
                  <a:srgbClr val="FFFF00"/>
                </a:solidFill>
              </a:rPr>
              <a:t> 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3795" name="Picture 3" descr="Untitled_019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556792"/>
            <a:ext cx="6924333" cy="4666312"/>
          </a:xfrm>
          <a:noFill/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209800" y="6430963"/>
            <a:ext cx="4724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s-MX" sz="12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Herndon. Mediators of metabolism. J. Trauma 21:701-705; 1981.</a:t>
            </a:r>
          </a:p>
        </p:txBody>
      </p:sp>
      <p:sp>
        <p:nvSpPr>
          <p:cNvPr id="2" name="1 Flecha arriba y abajo"/>
          <p:cNvSpPr/>
          <p:nvPr/>
        </p:nvSpPr>
        <p:spPr>
          <a:xfrm>
            <a:off x="2411760" y="2852936"/>
            <a:ext cx="288032" cy="2812306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lecha arriba y abajo"/>
          <p:cNvSpPr/>
          <p:nvPr/>
        </p:nvSpPr>
        <p:spPr>
          <a:xfrm>
            <a:off x="6359365" y="4405581"/>
            <a:ext cx="288032" cy="1224136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1154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Manejo médico.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Infusión de Insulina I.V.- </a:t>
            </a:r>
            <a:r>
              <a:rPr lang="es-MX" b="1" dirty="0">
                <a:solidFill>
                  <a:schemeClr val="bg1"/>
                </a:solidFill>
              </a:rPr>
              <a:t>(3mU/Kg/min)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b="1" dirty="0"/>
              <a:t>          </a:t>
            </a:r>
            <a:r>
              <a:rPr lang="es-MX" b="1" dirty="0">
                <a:solidFill>
                  <a:schemeClr val="bg1"/>
                </a:solidFill>
              </a:rPr>
              <a:t>Lipolisis </a:t>
            </a:r>
          </a:p>
          <a:p>
            <a:pPr marL="0" indent="0">
              <a:buNone/>
            </a:pPr>
            <a:r>
              <a:rPr lang="es-MX" b="1" dirty="0">
                <a:solidFill>
                  <a:schemeClr val="bg1"/>
                </a:solidFill>
              </a:rPr>
              <a:t>          </a:t>
            </a:r>
            <a:r>
              <a:rPr lang="es-MX" b="1" dirty="0" err="1">
                <a:solidFill>
                  <a:schemeClr val="bg1"/>
                </a:solidFill>
              </a:rPr>
              <a:t>Proteolisis</a:t>
            </a:r>
            <a:r>
              <a:rPr lang="es-MX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s-MX" b="1" dirty="0">
                <a:solidFill>
                  <a:schemeClr val="bg1"/>
                </a:solidFill>
              </a:rPr>
              <a:t>          </a:t>
            </a:r>
            <a:r>
              <a:rPr lang="es-MX" b="1" dirty="0" err="1">
                <a:solidFill>
                  <a:schemeClr val="bg1"/>
                </a:solidFill>
              </a:rPr>
              <a:t>Gluconeogenesis</a:t>
            </a:r>
            <a:r>
              <a:rPr lang="es-MX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s-MX" b="1" dirty="0">
                <a:solidFill>
                  <a:schemeClr val="bg1"/>
                </a:solidFill>
              </a:rPr>
              <a:t>          Consumo de energía</a:t>
            </a:r>
          </a:p>
          <a:p>
            <a:endParaRPr lang="es-MX" dirty="0"/>
          </a:p>
        </p:txBody>
      </p:sp>
      <p:sp>
        <p:nvSpPr>
          <p:cNvPr id="4" name="3 Flecha a la derecha con bandas"/>
          <p:cNvSpPr/>
          <p:nvPr/>
        </p:nvSpPr>
        <p:spPr>
          <a:xfrm rot="5400000">
            <a:off x="-337369" y="3513833"/>
            <a:ext cx="2581426" cy="539552"/>
          </a:xfrm>
          <a:prstGeom prst="stripedRightArrow">
            <a:avLst>
              <a:gd name="adj1" fmla="val 48848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3563888" y="5445224"/>
            <a:ext cx="5220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dirty="0">
                <a:solidFill>
                  <a:schemeClr val="bg1"/>
                </a:solidFill>
              </a:rPr>
              <a:t> Rodríguez N et al, </a:t>
            </a:r>
            <a:r>
              <a:rPr lang="es-MX" dirty="0" err="1">
                <a:solidFill>
                  <a:schemeClr val="bg1"/>
                </a:solidFill>
              </a:rPr>
              <a:t>Nutrition</a:t>
            </a:r>
            <a:r>
              <a:rPr lang="es-MX" dirty="0">
                <a:solidFill>
                  <a:schemeClr val="bg1"/>
                </a:solidFill>
              </a:rPr>
              <a:t> in Burns: Galveston </a:t>
            </a:r>
            <a:r>
              <a:rPr lang="es-MX" dirty="0" err="1">
                <a:solidFill>
                  <a:schemeClr val="bg1"/>
                </a:solidFill>
              </a:rPr>
              <a:t>Contributions</a:t>
            </a:r>
            <a:r>
              <a:rPr lang="es-MX" dirty="0">
                <a:solidFill>
                  <a:schemeClr val="bg1"/>
                </a:solidFill>
              </a:rPr>
              <a:t>. J </a:t>
            </a:r>
            <a:r>
              <a:rPr lang="es-MX" dirty="0" err="1">
                <a:solidFill>
                  <a:schemeClr val="bg1"/>
                </a:solidFill>
              </a:rPr>
              <a:t>Parenter</a:t>
            </a:r>
            <a:r>
              <a:rPr lang="es-MX" dirty="0">
                <a:solidFill>
                  <a:schemeClr val="bg1"/>
                </a:solidFill>
              </a:rPr>
              <a:t> Enteral </a:t>
            </a:r>
            <a:r>
              <a:rPr lang="es-MX" dirty="0" err="1">
                <a:solidFill>
                  <a:schemeClr val="bg1"/>
                </a:solidFill>
              </a:rPr>
              <a:t>Nutr</a:t>
            </a:r>
            <a:r>
              <a:rPr lang="es-MX" dirty="0">
                <a:solidFill>
                  <a:schemeClr val="bg1"/>
                </a:solidFill>
              </a:rPr>
              <a:t>, 2011. </a:t>
            </a:r>
          </a:p>
        </p:txBody>
      </p:sp>
    </p:spTree>
    <p:extLst>
      <p:ext uri="{BB962C8B-B14F-4D97-AF65-F5344CB8AC3E}">
        <p14:creationId xmlns:p14="http://schemas.microsoft.com/office/powerpoint/2010/main" val="1136810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Manejo médico.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Propanolol. </a:t>
            </a:r>
            <a:r>
              <a:rPr lang="es-MX" b="1" dirty="0">
                <a:solidFill>
                  <a:schemeClr val="bg1"/>
                </a:solidFill>
              </a:rPr>
              <a:t>0.5 – 1 mg/kg/ cada 8hrs </a:t>
            </a:r>
          </a:p>
          <a:p>
            <a:pPr marL="0" indent="0">
              <a:buNone/>
            </a:pPr>
            <a:endParaRPr lang="es-MX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MX" b="1" dirty="0"/>
              <a:t>          </a:t>
            </a:r>
            <a:r>
              <a:rPr lang="es-MX" b="1" dirty="0">
                <a:solidFill>
                  <a:schemeClr val="bg1"/>
                </a:solidFill>
              </a:rPr>
              <a:t>Trabajo del ventrículo izquierdo</a:t>
            </a:r>
          </a:p>
          <a:p>
            <a:pPr marL="0" indent="0">
              <a:buNone/>
            </a:pPr>
            <a:r>
              <a:rPr lang="es-MX" b="1" dirty="0"/>
              <a:t>          </a:t>
            </a:r>
            <a:r>
              <a:rPr lang="es-MX" b="1" dirty="0">
                <a:solidFill>
                  <a:schemeClr val="bg1"/>
                </a:solidFill>
              </a:rPr>
              <a:t>Ritmo cardiaco &gt; 30%</a:t>
            </a:r>
          </a:p>
          <a:p>
            <a:pPr marL="0" indent="0">
              <a:buNone/>
            </a:pPr>
            <a:r>
              <a:rPr lang="es-MX" b="1" dirty="0">
                <a:solidFill>
                  <a:schemeClr val="bg1"/>
                </a:solidFill>
              </a:rPr>
              <a:t>          </a:t>
            </a:r>
            <a:r>
              <a:rPr lang="es-MX" b="1" dirty="0" err="1">
                <a:solidFill>
                  <a:schemeClr val="bg1"/>
                </a:solidFill>
              </a:rPr>
              <a:t>Liposis</a:t>
            </a:r>
            <a:endParaRPr lang="es-MX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3 Flecha a la derecha con bandas"/>
          <p:cNvSpPr/>
          <p:nvPr/>
        </p:nvSpPr>
        <p:spPr>
          <a:xfrm rot="5400000">
            <a:off x="-337369" y="3513833"/>
            <a:ext cx="2581426" cy="539552"/>
          </a:xfrm>
          <a:prstGeom prst="stripedRightArrow">
            <a:avLst>
              <a:gd name="adj1" fmla="val 48848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1223120" y="563584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 Herndon DN, et al, .Effect of propranolol administration on hemodynamic and metabolic responses of burned pediatric patients. Ann </a:t>
            </a:r>
            <a:r>
              <a:rPr lang="en-US" dirty="0" err="1">
                <a:solidFill>
                  <a:schemeClr val="bg1"/>
                </a:solidFill>
              </a:rPr>
              <a:t>Surg</a:t>
            </a:r>
            <a:r>
              <a:rPr lang="en-US" dirty="0">
                <a:solidFill>
                  <a:schemeClr val="bg1"/>
                </a:solidFill>
              </a:rPr>
              <a:t>, 1988. 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0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PRESENTACIÓN DE CASO CLÍNICO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Paciente </a:t>
            </a:r>
            <a:r>
              <a:rPr lang="es-MX" dirty="0">
                <a:solidFill>
                  <a:srgbClr val="FFFF00"/>
                </a:solidFill>
              </a:rPr>
              <a:t>masculino</a:t>
            </a:r>
            <a:r>
              <a:rPr lang="es-MX" dirty="0">
                <a:solidFill>
                  <a:schemeClr val="bg1"/>
                </a:solidFill>
              </a:rPr>
              <a:t> de 15 años de edad, sin antecedentes de relevancia, que acude al servicio de urgencias por padecimiento de 1 </a:t>
            </a:r>
            <a:r>
              <a:rPr lang="es-MX" dirty="0" err="1">
                <a:solidFill>
                  <a:schemeClr val="bg1"/>
                </a:solidFill>
              </a:rPr>
              <a:t>hr</a:t>
            </a:r>
            <a:r>
              <a:rPr lang="es-MX" dirty="0">
                <a:solidFill>
                  <a:schemeClr val="bg1"/>
                </a:solidFill>
              </a:rPr>
              <a:t> de evolución posterior a presentar una </a:t>
            </a:r>
            <a:r>
              <a:rPr lang="es-MX" dirty="0">
                <a:solidFill>
                  <a:srgbClr val="FFFF00"/>
                </a:solidFill>
              </a:rPr>
              <a:t>quemadura eléctrica con efecto de centella</a:t>
            </a:r>
            <a:r>
              <a:rPr lang="es-MX" dirty="0">
                <a:solidFill>
                  <a:schemeClr val="bg1"/>
                </a:solidFill>
              </a:rPr>
              <a:t> al estar en contacto con una estructura de metal a los cables de alta tensión, </a:t>
            </a:r>
            <a:r>
              <a:rPr lang="es-MX" dirty="0">
                <a:solidFill>
                  <a:srgbClr val="FFFF00"/>
                </a:solidFill>
              </a:rPr>
              <a:t>sufriendo una caída de 4 metros de altura por una escalera en construcción.</a:t>
            </a:r>
          </a:p>
        </p:txBody>
      </p:sp>
    </p:spTree>
    <p:extLst>
      <p:ext uri="{BB962C8B-B14F-4D97-AF65-F5344CB8AC3E}">
        <p14:creationId xmlns:p14="http://schemas.microsoft.com/office/powerpoint/2010/main" val="2955168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767433" cy="27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49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6632"/>
            <a:ext cx="6408712" cy="546773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83968" y="5965448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Extent and magnitude of catecholamine surge in pediatric burned patients. Shock.  </a:t>
            </a:r>
            <a:r>
              <a:rPr lang="es-MX" sz="1600" dirty="0">
                <a:solidFill>
                  <a:schemeClr val="bg1"/>
                </a:solidFill>
              </a:rPr>
              <a:t>2010 Apr;33(4):369-74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42870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283968" y="5965448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Extent and magnitude of catecholamine surge in pediatric burned patients. Shock.  </a:t>
            </a:r>
            <a:r>
              <a:rPr lang="es-MX" sz="1600" dirty="0">
                <a:solidFill>
                  <a:schemeClr val="bg1"/>
                </a:solidFill>
              </a:rPr>
              <a:t>2010 Apr;33(4):369-74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7" y="1691466"/>
            <a:ext cx="8836426" cy="347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52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283968" y="5965448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Extent and magnitude of catecholamine surge in pediatric burned patients. Shock.  </a:t>
            </a:r>
            <a:r>
              <a:rPr lang="es-MX" sz="1600" dirty="0">
                <a:solidFill>
                  <a:schemeClr val="bg1"/>
                </a:solidFill>
              </a:rPr>
              <a:t>2010 Apr;33(4):369-74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9" y="1673600"/>
            <a:ext cx="8442901" cy="35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50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32656"/>
            <a:ext cx="4119649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23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3497" y="623417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¿Cuáles son las complicaciones que pudieran aparecer por reanimación deficiente?.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245659"/>
            <a:ext cx="7886700" cy="3931304"/>
          </a:xfrm>
        </p:spPr>
        <p:txBody>
          <a:bodyPr>
            <a:normAutofit/>
          </a:bodyPr>
          <a:lstStyle/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Choque hipovolémico. </a:t>
            </a:r>
          </a:p>
          <a:p>
            <a:r>
              <a:rPr lang="es-MX" dirty="0">
                <a:solidFill>
                  <a:schemeClr val="bg1"/>
                </a:solidFill>
              </a:rPr>
              <a:t>Falla pre-renal</a:t>
            </a:r>
          </a:p>
          <a:p>
            <a:r>
              <a:rPr lang="es-MX" dirty="0">
                <a:solidFill>
                  <a:schemeClr val="bg1"/>
                </a:solidFill>
              </a:rPr>
              <a:t>Conversión de quemaduras de espesor superficial a profundo. 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49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3497" y="623417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¿Cuáles son las complicaciones que pudieran aparecer por reanimación excesiva?.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245659"/>
            <a:ext cx="7886700" cy="3931304"/>
          </a:xfrm>
        </p:spPr>
        <p:txBody>
          <a:bodyPr>
            <a:normAutofit/>
          </a:bodyPr>
          <a:lstStyle/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Síndrome </a:t>
            </a:r>
            <a:r>
              <a:rPr lang="es-MX" dirty="0" err="1">
                <a:solidFill>
                  <a:schemeClr val="bg1"/>
                </a:solidFill>
              </a:rPr>
              <a:t>compartamental</a:t>
            </a:r>
            <a:r>
              <a:rPr lang="es-MX" dirty="0">
                <a:solidFill>
                  <a:schemeClr val="bg1"/>
                </a:solidFill>
              </a:rPr>
              <a:t> de las extremidades.</a:t>
            </a:r>
          </a:p>
          <a:p>
            <a:r>
              <a:rPr lang="es-MX" dirty="0">
                <a:solidFill>
                  <a:schemeClr val="bg1"/>
                </a:solidFill>
              </a:rPr>
              <a:t>Síndrome </a:t>
            </a:r>
            <a:r>
              <a:rPr lang="es-MX" dirty="0" err="1">
                <a:solidFill>
                  <a:schemeClr val="bg1"/>
                </a:solidFill>
              </a:rPr>
              <a:t>compartamental</a:t>
            </a:r>
            <a:r>
              <a:rPr lang="es-MX" dirty="0">
                <a:solidFill>
                  <a:schemeClr val="bg1"/>
                </a:solidFill>
              </a:rPr>
              <a:t> abdominal. </a:t>
            </a:r>
          </a:p>
          <a:p>
            <a:r>
              <a:rPr lang="es-MX" dirty="0">
                <a:solidFill>
                  <a:schemeClr val="bg1"/>
                </a:solidFill>
              </a:rPr>
              <a:t>Síndrome de </a:t>
            </a:r>
            <a:r>
              <a:rPr lang="es-MX" dirty="0" err="1">
                <a:solidFill>
                  <a:schemeClr val="bg1"/>
                </a:solidFill>
              </a:rPr>
              <a:t>distres</a:t>
            </a:r>
            <a:r>
              <a:rPr lang="es-MX" dirty="0">
                <a:solidFill>
                  <a:schemeClr val="bg1"/>
                </a:solidFill>
              </a:rPr>
              <a:t> respiratorio. 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70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Pregunta 4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330605"/>
            <a:ext cx="7886700" cy="3431830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Se le coloca acceso venoso, exámenes de laboratorio con </a:t>
            </a:r>
            <a:r>
              <a:rPr lang="es-MX" dirty="0" err="1">
                <a:solidFill>
                  <a:schemeClr val="bg1"/>
                </a:solidFill>
              </a:rPr>
              <a:t>Hb</a:t>
            </a:r>
            <a:r>
              <a:rPr lang="es-MX" dirty="0">
                <a:solidFill>
                  <a:schemeClr val="bg1"/>
                </a:solidFill>
              </a:rPr>
              <a:t> 14, </a:t>
            </a:r>
            <a:r>
              <a:rPr lang="es-MX" dirty="0" err="1">
                <a:solidFill>
                  <a:schemeClr val="bg1"/>
                </a:solidFill>
              </a:rPr>
              <a:t>Hto</a:t>
            </a:r>
            <a:r>
              <a:rPr lang="es-MX" dirty="0">
                <a:solidFill>
                  <a:schemeClr val="bg1"/>
                </a:solidFill>
              </a:rPr>
              <a:t> 40, ES sin alteraciones, CPK 1500, </a:t>
            </a:r>
            <a:r>
              <a:rPr lang="es-MX" dirty="0" err="1">
                <a:solidFill>
                  <a:schemeClr val="bg1"/>
                </a:solidFill>
              </a:rPr>
              <a:t>Electrocardiográma</a:t>
            </a:r>
            <a:r>
              <a:rPr lang="es-MX" dirty="0">
                <a:solidFill>
                  <a:schemeClr val="bg1"/>
                </a:solidFill>
              </a:rPr>
              <a:t> sin alteraciones. </a:t>
            </a:r>
          </a:p>
        </p:txBody>
      </p:sp>
    </p:spTree>
    <p:extLst>
      <p:ext uri="{BB962C8B-B14F-4D97-AF65-F5344CB8AC3E}">
        <p14:creationId xmlns:p14="http://schemas.microsoft.com/office/powerpoint/2010/main" val="2468984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Método más sencillo, práctico, confiable y reproducible para valorar el estado hídrico de un paciente con quemaduras.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a) Cálculo de la </a:t>
            </a:r>
            <a:r>
              <a:rPr lang="es-ES" dirty="0" err="1">
                <a:solidFill>
                  <a:schemeClr val="bg1"/>
                </a:solidFill>
              </a:rPr>
              <a:t>osmolaridad</a:t>
            </a:r>
            <a:r>
              <a:rPr lang="es-ES" dirty="0">
                <a:solidFill>
                  <a:schemeClr val="bg1"/>
                </a:solidFill>
              </a:rPr>
              <a:t> sérica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b) Déficit de base en la gasometría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c) Línea arterial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d) PVC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e) Diuresis horaria. 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Pregunta 4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1378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Método más sencillo, práctico, confiable y reproducible para valorar el estado hídrico de un paciente con quemaduras.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a) Cálculo de la </a:t>
            </a:r>
            <a:r>
              <a:rPr lang="es-ES" dirty="0" err="1">
                <a:solidFill>
                  <a:schemeClr val="bg1"/>
                </a:solidFill>
              </a:rPr>
              <a:t>osmolaridad</a:t>
            </a:r>
            <a:r>
              <a:rPr lang="es-ES" dirty="0">
                <a:solidFill>
                  <a:schemeClr val="bg1"/>
                </a:solidFill>
              </a:rPr>
              <a:t> sérica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b) Déficit de base en la gasometría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c) Línea arterial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d) PVC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e) Diuresis horaria. 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Pregunta 4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1076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PRESENTACIÓN DE CASO CLÍNICO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411097"/>
            <a:ext cx="7886700" cy="4351338"/>
          </a:xfrm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Con </a:t>
            </a:r>
            <a:r>
              <a:rPr lang="es-MX" dirty="0">
                <a:solidFill>
                  <a:srgbClr val="FF0000"/>
                </a:solidFill>
              </a:rPr>
              <a:t>estridor</a:t>
            </a:r>
            <a:r>
              <a:rPr lang="es-MX" dirty="0">
                <a:solidFill>
                  <a:schemeClr val="bg1"/>
                </a:solidFill>
              </a:rPr>
              <a:t>, ansioso, combativo, con </a:t>
            </a:r>
            <a:r>
              <a:rPr lang="es-MX" dirty="0">
                <a:solidFill>
                  <a:srgbClr val="FFFF00"/>
                </a:solidFill>
              </a:rPr>
              <a:t>quemadura</a:t>
            </a:r>
            <a:r>
              <a:rPr lang="es-MX" dirty="0">
                <a:solidFill>
                  <a:schemeClr val="bg1"/>
                </a:solidFill>
              </a:rPr>
              <a:t> aparentemente de tercer y cuarto grado en antebrazo y pie derecho </a:t>
            </a:r>
            <a:r>
              <a:rPr lang="es-MX" dirty="0">
                <a:solidFill>
                  <a:srgbClr val="FFFF00"/>
                </a:solidFill>
              </a:rPr>
              <a:t>y tercer grado en tórax. </a:t>
            </a:r>
          </a:p>
          <a:p>
            <a:r>
              <a:rPr lang="es-MX" dirty="0">
                <a:solidFill>
                  <a:schemeClr val="bg1"/>
                </a:solidFill>
              </a:rPr>
              <a:t>Signos vitales FC 100, FR 24, TA 140/90, T 38°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33131" r="1753" b="13428"/>
          <a:stretch/>
        </p:blipFill>
        <p:spPr>
          <a:xfrm rot="5400000">
            <a:off x="3278457" y="4516247"/>
            <a:ext cx="2442119" cy="11039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3" t="34807" r="19925" b="24136"/>
          <a:stretch/>
        </p:blipFill>
        <p:spPr>
          <a:xfrm>
            <a:off x="327567" y="3874651"/>
            <a:ext cx="3139069" cy="2171549"/>
          </a:xfrm>
          <a:prstGeom prst="rect">
            <a:avLst/>
          </a:prstGeom>
        </p:spPr>
      </p:pic>
      <p:pic>
        <p:nvPicPr>
          <p:cNvPr id="11" name="Marcador de contenid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13940" r="24519" b="26179"/>
          <a:stretch/>
        </p:blipFill>
        <p:spPr>
          <a:xfrm rot="5400000" flipV="1">
            <a:off x="5810901" y="3952354"/>
            <a:ext cx="2851271" cy="19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02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Fórmula para la reanimación hídrica de una paciente con quemaduras eléctricas</a:t>
            </a:r>
          </a:p>
          <a:p>
            <a:pPr marL="0" lv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a) Fórmula de Galveston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b) Formula de </a:t>
            </a:r>
            <a:r>
              <a:rPr lang="es-MX" dirty="0" err="1">
                <a:solidFill>
                  <a:schemeClr val="bg1"/>
                </a:solidFill>
              </a:rPr>
              <a:t>Parkland</a:t>
            </a:r>
            <a:endParaRPr lang="es-MX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c) Manejo horario de acuerdo a la diuresis 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d) Cálculo de acuerdo ala </a:t>
            </a:r>
            <a:r>
              <a:rPr lang="es-MX" dirty="0" err="1">
                <a:solidFill>
                  <a:schemeClr val="bg1"/>
                </a:solidFill>
              </a:rPr>
              <a:t>osmolaridad</a:t>
            </a:r>
            <a:endParaRPr lang="es-MX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e) Monitorización con el pH y el déficit de base.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Pregunta 5</a:t>
            </a:r>
          </a:p>
        </p:txBody>
      </p:sp>
    </p:spTree>
    <p:extLst>
      <p:ext uri="{BB962C8B-B14F-4D97-AF65-F5344CB8AC3E}">
        <p14:creationId xmlns:p14="http://schemas.microsoft.com/office/powerpoint/2010/main" val="937947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Fórmula para la reanimación hídrica de una paciente con quemaduras eléctricas</a:t>
            </a:r>
          </a:p>
          <a:p>
            <a:pPr marL="0" lv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a) Fórmula de Galveston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b) Formula de </a:t>
            </a:r>
            <a:r>
              <a:rPr lang="es-MX" dirty="0" err="1">
                <a:solidFill>
                  <a:schemeClr val="bg1"/>
                </a:solidFill>
              </a:rPr>
              <a:t>Parkland</a:t>
            </a:r>
            <a:endParaRPr lang="es-MX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s-MX" dirty="0">
                <a:solidFill>
                  <a:srgbClr val="FF0000"/>
                </a:solidFill>
              </a:rPr>
              <a:t>c) Manejo horario de acuerdo a la diuresis </a:t>
            </a: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d) Cálculo de acuerdo ala </a:t>
            </a:r>
            <a:r>
              <a:rPr lang="es-MX" dirty="0" err="1">
                <a:solidFill>
                  <a:schemeClr val="bg1"/>
                </a:solidFill>
              </a:rPr>
              <a:t>osmolaridad</a:t>
            </a:r>
            <a:endParaRPr lang="es-MX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s-MX" dirty="0">
                <a:solidFill>
                  <a:schemeClr val="bg1"/>
                </a:solidFill>
              </a:rPr>
              <a:t>e) Monitorización con el pH y el déficit de base.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Pregunta 5</a:t>
            </a:r>
          </a:p>
        </p:txBody>
      </p:sp>
    </p:spTree>
    <p:extLst>
      <p:ext uri="{BB962C8B-B14F-4D97-AF65-F5344CB8AC3E}">
        <p14:creationId xmlns:p14="http://schemas.microsoft.com/office/powerpoint/2010/main" val="739359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737663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ATENCIÓN DE LÍQUIDOS.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Metas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Diuresis método más práctico sencillo y confiable para medición de la perfusión tisular en el paciente quemado y con politrauma.*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 </a:t>
            </a:r>
          </a:p>
          <a:p>
            <a:r>
              <a:rPr lang="es-MX" dirty="0">
                <a:solidFill>
                  <a:schemeClr val="bg1"/>
                </a:solidFill>
              </a:rPr>
              <a:t>Diuresis en adultos 0.5ml /kg /</a:t>
            </a:r>
            <a:r>
              <a:rPr lang="es-MX" dirty="0" err="1">
                <a:solidFill>
                  <a:schemeClr val="bg1"/>
                </a:solidFill>
              </a:rPr>
              <a:t>hr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  (30 – 50 ml/</a:t>
            </a:r>
            <a:r>
              <a:rPr lang="es-MX" dirty="0" err="1">
                <a:solidFill>
                  <a:schemeClr val="bg1"/>
                </a:solidFill>
              </a:rPr>
              <a:t>hr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aprox</a:t>
            </a:r>
            <a:r>
              <a:rPr lang="es-MX" dirty="0">
                <a:solidFill>
                  <a:schemeClr val="bg1"/>
                </a:solidFill>
              </a:rPr>
              <a:t>). En eléctricas se duplica.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Niños 1ml /kg /</a:t>
            </a:r>
            <a:r>
              <a:rPr lang="es-MX" dirty="0" err="1">
                <a:solidFill>
                  <a:schemeClr val="bg1"/>
                </a:solidFill>
              </a:rPr>
              <a:t>hr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102" y="6489065"/>
            <a:ext cx="3549417" cy="2269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519" y="6489065"/>
            <a:ext cx="892562" cy="2342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" b="6148"/>
          <a:stretch/>
        </p:blipFill>
        <p:spPr>
          <a:xfrm>
            <a:off x="7205081" y="6477914"/>
            <a:ext cx="1771650" cy="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1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737663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ATENCIÓN DE LÍQUIDOS.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Alteración de </a:t>
            </a:r>
            <a:r>
              <a:rPr lang="es-MX" dirty="0" err="1">
                <a:solidFill>
                  <a:schemeClr val="bg1"/>
                </a:solidFill>
              </a:rPr>
              <a:t>electrolítos</a:t>
            </a:r>
            <a:r>
              <a:rPr lang="es-MX" dirty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Solo se presenta en &lt;15% de los pacientes. </a:t>
            </a:r>
          </a:p>
          <a:p>
            <a:r>
              <a:rPr lang="es-MX" dirty="0">
                <a:solidFill>
                  <a:schemeClr val="bg1"/>
                </a:solidFill>
              </a:rPr>
              <a:t>Predominan </a:t>
            </a:r>
            <a:r>
              <a:rPr lang="es-MX" dirty="0" err="1">
                <a:solidFill>
                  <a:schemeClr val="bg1"/>
                </a:solidFill>
              </a:rPr>
              <a:t>hipernatremia</a:t>
            </a:r>
            <a:r>
              <a:rPr lang="es-MX" dirty="0">
                <a:solidFill>
                  <a:schemeClr val="bg1"/>
                </a:solidFill>
              </a:rPr>
              <a:t> e </a:t>
            </a:r>
            <a:r>
              <a:rPr lang="es-MX" dirty="0" err="1">
                <a:solidFill>
                  <a:schemeClr val="bg1"/>
                </a:solidFill>
              </a:rPr>
              <a:t>hiperkalemia</a:t>
            </a:r>
            <a:r>
              <a:rPr lang="es-MX" dirty="0">
                <a:solidFill>
                  <a:schemeClr val="bg1"/>
                </a:solidFill>
              </a:rPr>
              <a:t> por restricción hídrica e insuficiencia pre-renal.  </a:t>
            </a:r>
          </a:p>
        </p:txBody>
      </p:sp>
    </p:spTree>
    <p:extLst>
      <p:ext uri="{BB962C8B-B14F-4D97-AF65-F5344CB8AC3E}">
        <p14:creationId xmlns:p14="http://schemas.microsoft.com/office/powerpoint/2010/main" val="360449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59" y="2301620"/>
            <a:ext cx="7502282" cy="32070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0" y="1000065"/>
            <a:ext cx="4921204" cy="3145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714" y="1000065"/>
            <a:ext cx="1237521" cy="324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t="1" b="6148"/>
          <a:stretch/>
        </p:blipFill>
        <p:spPr>
          <a:xfrm>
            <a:off x="6214235" y="1000065"/>
            <a:ext cx="2456364" cy="3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9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35371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Recomendaciones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MX" dirty="0">
                <a:solidFill>
                  <a:srgbClr val="FF0000"/>
                </a:solidFill>
              </a:rPr>
              <a:t>NO </a:t>
            </a:r>
            <a:r>
              <a:rPr lang="es-MX" dirty="0">
                <a:solidFill>
                  <a:schemeClr val="bg1"/>
                </a:solidFill>
              </a:rPr>
              <a:t>se indica profilaxis antibiótica ni esteroides en quemaduras de vía aérea. </a:t>
            </a:r>
          </a:p>
          <a:p>
            <a:pPr marL="0" indent="0">
              <a:buNone/>
            </a:pPr>
            <a:endParaRPr lang="es-MX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rgbClr val="FF0000"/>
                </a:solidFill>
              </a:rPr>
              <a:t>NO </a:t>
            </a:r>
            <a:r>
              <a:rPr lang="es-MX" dirty="0">
                <a:solidFill>
                  <a:schemeClr val="bg1"/>
                </a:solidFill>
              </a:rPr>
              <a:t>se administran coloides en las primeras 24 </a:t>
            </a:r>
            <a:r>
              <a:rPr lang="es-MX" dirty="0" err="1">
                <a:solidFill>
                  <a:schemeClr val="bg1"/>
                </a:solidFill>
              </a:rPr>
              <a:t>hrs</a:t>
            </a: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de la reanimación.</a:t>
            </a:r>
          </a:p>
          <a:p>
            <a:pPr marL="514350" indent="-514350">
              <a:buAutoNum type="alphaLcParenR"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rgbClr val="FF0000"/>
                </a:solidFill>
              </a:rPr>
              <a:t>NO </a:t>
            </a:r>
            <a:r>
              <a:rPr lang="es-MX" dirty="0">
                <a:solidFill>
                  <a:schemeClr val="bg1"/>
                </a:solidFill>
              </a:rPr>
              <a:t>se indica Plasma fresco congelado ha demostrado beneficio.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s-MX" dirty="0">
                <a:solidFill>
                  <a:srgbClr val="FF0000"/>
                </a:solidFill>
              </a:rPr>
              <a:t>NO </a:t>
            </a:r>
            <a:r>
              <a:rPr lang="es-MX" dirty="0">
                <a:solidFill>
                  <a:schemeClr val="bg1"/>
                </a:solidFill>
              </a:rPr>
              <a:t>se indica solución salina debe de indicarse.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rgbClr val="FF0000"/>
                </a:solidFill>
              </a:rPr>
              <a:t>NO </a:t>
            </a:r>
            <a:r>
              <a:rPr lang="es-MX" dirty="0">
                <a:solidFill>
                  <a:schemeClr val="bg1"/>
                </a:solidFill>
              </a:rPr>
              <a:t>se indica PVC, TA y FC como buenos indicadores de monitorización.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102" y="6489065"/>
            <a:ext cx="3549417" cy="2269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519" y="6489065"/>
            <a:ext cx="892562" cy="2342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" b="6148"/>
          <a:stretch/>
        </p:blipFill>
        <p:spPr>
          <a:xfrm>
            <a:off x="7205081" y="6477914"/>
            <a:ext cx="1771650" cy="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79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3288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FF00"/>
                </a:solidFill>
              </a:rPr>
              <a:t>DESCRIPCIÓN DE CASOS CLINICOS.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u="sng" dirty="0">
                <a:solidFill>
                  <a:srgbClr val="FFFF00"/>
                </a:solidFill>
              </a:rPr>
              <a:t>Primer grado: </a:t>
            </a:r>
            <a:r>
              <a:rPr lang="es-MX" u="sng" dirty="0">
                <a:solidFill>
                  <a:schemeClr val="bg1"/>
                </a:solidFill>
              </a:rPr>
              <a:t>Solo eritema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Segundo grado superficial: </a:t>
            </a:r>
            <a:r>
              <a:rPr lang="es-MX" dirty="0">
                <a:solidFill>
                  <a:schemeClr val="bg1"/>
                </a:solidFill>
              </a:rPr>
              <a:t>Con vesícula, superficie húmeda y rosa que palidece con la presión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Segundo grado profundo:  </a:t>
            </a:r>
            <a:r>
              <a:rPr lang="es-MX" dirty="0">
                <a:solidFill>
                  <a:schemeClr val="bg1"/>
                </a:solidFill>
              </a:rPr>
              <a:t>con vesícula, superficie banca y rosa moteada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Tercer grado: </a:t>
            </a:r>
            <a:r>
              <a:rPr lang="es-MX" dirty="0">
                <a:solidFill>
                  <a:schemeClr val="bg1"/>
                </a:solidFill>
              </a:rPr>
              <a:t>Escaras y trombosis de vasos superficiales* Datos patognomónicos.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Cuarto grado</a:t>
            </a:r>
            <a:r>
              <a:rPr lang="es-MX" dirty="0">
                <a:solidFill>
                  <a:schemeClr val="bg1"/>
                </a:solidFill>
              </a:rPr>
              <a:t>: Aspecto carbonizado.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blogs.20minutos.es/yaestaellistoquetodolosabe/files/2013/08/Copper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78" y="1658985"/>
            <a:ext cx="3384376" cy="451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17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768" y="143970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FF00"/>
                </a:solidFill>
              </a:rPr>
              <a:t>PROFUNDIDAD DE LA QUEMADURA.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Primer grado: </a:t>
            </a:r>
            <a:r>
              <a:rPr lang="es-MX" dirty="0">
                <a:solidFill>
                  <a:schemeClr val="bg1"/>
                </a:solidFill>
              </a:rPr>
              <a:t>Solo eritema </a:t>
            </a:r>
          </a:p>
          <a:p>
            <a:pPr marL="0" indent="0">
              <a:buNone/>
            </a:pPr>
            <a:r>
              <a:rPr lang="es-MX" u="sng" dirty="0">
                <a:solidFill>
                  <a:srgbClr val="FFFF00"/>
                </a:solidFill>
              </a:rPr>
              <a:t>Segundo grado superficial: </a:t>
            </a:r>
            <a:r>
              <a:rPr lang="es-MX" u="sng" dirty="0">
                <a:solidFill>
                  <a:schemeClr val="bg1"/>
                </a:solidFill>
              </a:rPr>
              <a:t>Con vesícula, superficie húmeda y rosa que palidece con la presión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Segundo grado profundo:  </a:t>
            </a:r>
            <a:r>
              <a:rPr lang="es-MX" dirty="0">
                <a:solidFill>
                  <a:schemeClr val="bg1"/>
                </a:solidFill>
              </a:rPr>
              <a:t>con vesícula, superficie banca y rosa moteada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Tercer grado: </a:t>
            </a:r>
            <a:r>
              <a:rPr lang="es-MX" dirty="0">
                <a:solidFill>
                  <a:schemeClr val="bg1"/>
                </a:solidFill>
              </a:rPr>
              <a:t>Escaras y trombosis de vasos superficiales* Datos patognomónicos.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Cuarto grado</a:t>
            </a:r>
            <a:r>
              <a:rPr lang="es-MX" dirty="0">
                <a:solidFill>
                  <a:schemeClr val="bg1"/>
                </a:solidFill>
              </a:rPr>
              <a:t>: aspecto carbonizado.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t="14705" r="23577" b="13191"/>
          <a:stretch/>
        </p:blipFill>
        <p:spPr bwMode="auto">
          <a:xfrm flipH="1">
            <a:off x="628649" y="3806296"/>
            <a:ext cx="3850217" cy="291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838" t="4092" r="14044" b="15695"/>
          <a:stretch/>
        </p:blipFill>
        <p:spPr bwMode="auto">
          <a:xfrm>
            <a:off x="4572000" y="3814363"/>
            <a:ext cx="4112768" cy="290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71758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Profundidad</a:t>
            </a:r>
            <a:br>
              <a:rPr lang="es-ES" dirty="0">
                <a:solidFill>
                  <a:srgbClr val="FFFF00"/>
                </a:solidFill>
              </a:rPr>
            </a:br>
            <a:r>
              <a:rPr lang="es-ES" dirty="0">
                <a:solidFill>
                  <a:srgbClr val="FFFF00"/>
                </a:solidFill>
              </a:rPr>
              <a:t>Zonas de Jackson (1983)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85" y="1701580"/>
            <a:ext cx="7951563" cy="431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7032621" y="6379522"/>
            <a:ext cx="201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</a:rPr>
              <a:t>Guías clínicas ABIQ </a:t>
            </a:r>
          </a:p>
        </p:txBody>
      </p:sp>
    </p:spTree>
    <p:extLst>
      <p:ext uri="{BB962C8B-B14F-4D97-AF65-F5344CB8AC3E}">
        <p14:creationId xmlns:p14="http://schemas.microsoft.com/office/powerpoint/2010/main" val="662498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7342" y="-171400"/>
            <a:ext cx="8229600" cy="1143000"/>
          </a:xfrm>
        </p:spPr>
        <p:txBody>
          <a:bodyPr/>
          <a:lstStyle/>
          <a:p>
            <a:r>
              <a:rPr lang="es-MX" dirty="0" err="1">
                <a:solidFill>
                  <a:srgbClr val="FFFF00"/>
                </a:solidFill>
              </a:rPr>
              <a:t>Epitelización</a:t>
            </a:r>
            <a:r>
              <a:rPr lang="es-MX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1338" y="1557872"/>
            <a:ext cx="5035339" cy="386279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67496"/>
            <a:ext cx="4180765" cy="23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59790"/>
            <a:ext cx="4164022" cy="312301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939283" y="6488668"/>
            <a:ext cx="4096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Fotografías: Servicio de quemados HCIMP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39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Pregunta 1.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¿Cuál es la medida terapéutica que se considera prioritaria para este paciente?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s-MX" dirty="0">
                <a:solidFill>
                  <a:schemeClr val="bg1"/>
                </a:solidFill>
              </a:rPr>
              <a:t>Aplicar analgésico </a:t>
            </a:r>
          </a:p>
          <a:p>
            <a:pPr marL="514350" indent="-514350">
              <a:buAutoNum type="alphaLcParenR"/>
            </a:pPr>
            <a:r>
              <a:rPr lang="es-MX" dirty="0">
                <a:solidFill>
                  <a:schemeClr val="bg1"/>
                </a:solidFill>
              </a:rPr>
              <a:t>Retirar la ropa e irrigar la herida </a:t>
            </a:r>
          </a:p>
          <a:p>
            <a:pPr marL="514350" indent="-514350">
              <a:buAutoNum type="alphaLcParenR"/>
            </a:pPr>
            <a:r>
              <a:rPr lang="es-MX" dirty="0">
                <a:solidFill>
                  <a:schemeClr val="bg1"/>
                </a:solidFill>
              </a:rPr>
              <a:t>Indicar una carga de Hartmann de inicio</a:t>
            </a:r>
          </a:p>
          <a:p>
            <a:pPr marL="514350" indent="-514350">
              <a:buAutoNum type="alphaLcParenR"/>
            </a:pPr>
            <a:r>
              <a:rPr lang="es-MX" dirty="0">
                <a:solidFill>
                  <a:schemeClr val="bg1"/>
                </a:solidFill>
              </a:rPr>
              <a:t>Valorar vía aérea. </a:t>
            </a:r>
          </a:p>
        </p:txBody>
      </p:sp>
    </p:spTree>
    <p:extLst>
      <p:ext uri="{BB962C8B-B14F-4D97-AF65-F5344CB8AC3E}">
        <p14:creationId xmlns:p14="http://schemas.microsoft.com/office/powerpoint/2010/main" val="40977345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768" y="143970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FF00"/>
                </a:solidFill>
              </a:rPr>
              <a:t>PROFUNDIDAD DE LA QUEMADURA.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Primer grado: </a:t>
            </a:r>
            <a:r>
              <a:rPr lang="es-MX" dirty="0">
                <a:solidFill>
                  <a:schemeClr val="bg1"/>
                </a:solidFill>
              </a:rPr>
              <a:t>Solo eritema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Segundo grado superficial: </a:t>
            </a:r>
            <a:r>
              <a:rPr lang="es-MX" dirty="0">
                <a:solidFill>
                  <a:schemeClr val="bg1"/>
                </a:solidFill>
              </a:rPr>
              <a:t>Con vesícula, superficie húmeda y rosa que palidece con la presión </a:t>
            </a:r>
          </a:p>
          <a:p>
            <a:pPr marL="0" indent="0">
              <a:buNone/>
            </a:pPr>
            <a:r>
              <a:rPr lang="es-MX" u="sng" dirty="0">
                <a:solidFill>
                  <a:srgbClr val="FFFF00"/>
                </a:solidFill>
              </a:rPr>
              <a:t>Segundo grado profundo:  </a:t>
            </a:r>
            <a:r>
              <a:rPr lang="es-MX" u="sng" dirty="0">
                <a:solidFill>
                  <a:schemeClr val="bg1"/>
                </a:solidFill>
              </a:rPr>
              <a:t>Con vesícula, superficie banca y rosa moteada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Tercer grado: </a:t>
            </a:r>
            <a:r>
              <a:rPr lang="es-MX" dirty="0">
                <a:solidFill>
                  <a:schemeClr val="bg1"/>
                </a:solidFill>
              </a:rPr>
              <a:t>Escaras y trombosis de vasos superficiales* Datos patognomónicos.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Cuarto grado</a:t>
            </a:r>
            <a:r>
              <a:rPr lang="es-MX" dirty="0">
                <a:solidFill>
                  <a:schemeClr val="bg1"/>
                </a:solidFill>
              </a:rPr>
              <a:t>: Aspecto carbonizado.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2" descr="E:\TODAS LAS FOTOS 8 ENE\IMG_5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34" y="93878"/>
            <a:ext cx="2764367" cy="368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428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768" y="143970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FF00"/>
                </a:solidFill>
              </a:rPr>
              <a:t>PROFUNDIDAD DE LA QUEMADURA.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Primer grado: </a:t>
            </a:r>
            <a:r>
              <a:rPr lang="es-MX" dirty="0">
                <a:solidFill>
                  <a:schemeClr val="bg1"/>
                </a:solidFill>
              </a:rPr>
              <a:t>Solo eritema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Segundo grado superficial: </a:t>
            </a:r>
            <a:r>
              <a:rPr lang="es-MX" dirty="0">
                <a:solidFill>
                  <a:schemeClr val="bg1"/>
                </a:solidFill>
              </a:rPr>
              <a:t>Con vesícula, superficie húmeda y rosa que palidece con la presión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Segundo grado profundo:  </a:t>
            </a:r>
            <a:r>
              <a:rPr lang="es-MX" dirty="0">
                <a:solidFill>
                  <a:schemeClr val="bg1"/>
                </a:solidFill>
              </a:rPr>
              <a:t>con vesícula, superficie banca y rosa moteada </a:t>
            </a:r>
          </a:p>
          <a:p>
            <a:pPr marL="0" indent="0">
              <a:buNone/>
            </a:pPr>
            <a:r>
              <a:rPr lang="es-MX" u="sng" dirty="0">
                <a:solidFill>
                  <a:srgbClr val="FFFF00"/>
                </a:solidFill>
              </a:rPr>
              <a:t>Tercer grado: </a:t>
            </a:r>
            <a:r>
              <a:rPr lang="es-MX" u="sng" dirty="0">
                <a:solidFill>
                  <a:schemeClr val="bg1"/>
                </a:solidFill>
              </a:rPr>
              <a:t>Escaras y trombosis de vasos superficiales</a:t>
            </a:r>
            <a:r>
              <a:rPr lang="es-MX" u="sng" dirty="0">
                <a:solidFill>
                  <a:srgbClr val="FFFF00"/>
                </a:solidFill>
              </a:rPr>
              <a:t>* Datos patognomónicos</a:t>
            </a:r>
            <a:r>
              <a:rPr lang="es-MX" dirty="0">
                <a:solidFill>
                  <a:srgbClr val="FFFF00"/>
                </a:solidFill>
              </a:rPr>
              <a:t>.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Cuarto grado</a:t>
            </a:r>
            <a:r>
              <a:rPr lang="es-MX" dirty="0">
                <a:solidFill>
                  <a:schemeClr val="bg1"/>
                </a:solidFill>
              </a:rPr>
              <a:t>: Aspecto carbonizado.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4463" b="21528"/>
          <a:stretch/>
        </p:blipFill>
        <p:spPr bwMode="auto">
          <a:xfrm>
            <a:off x="1569424" y="342634"/>
            <a:ext cx="5829229" cy="392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683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768" y="143970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FF00"/>
                </a:solidFill>
              </a:rPr>
              <a:t>PROFUNDIDAD DE LA QUEMADURA.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Primer grado: </a:t>
            </a:r>
            <a:r>
              <a:rPr lang="es-MX" dirty="0">
                <a:solidFill>
                  <a:schemeClr val="bg1"/>
                </a:solidFill>
              </a:rPr>
              <a:t>Solo eritema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Segundo grado superficial: </a:t>
            </a:r>
            <a:r>
              <a:rPr lang="es-MX" dirty="0">
                <a:solidFill>
                  <a:schemeClr val="bg1"/>
                </a:solidFill>
              </a:rPr>
              <a:t>Con vesícula, superficie húmeda y rosa que palidece con la presión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Segundo grado profundo:  </a:t>
            </a:r>
            <a:r>
              <a:rPr lang="es-MX" dirty="0">
                <a:solidFill>
                  <a:schemeClr val="bg1"/>
                </a:solidFill>
              </a:rPr>
              <a:t>con vesícula, superficie banca y rosa moteada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Tercer grado: </a:t>
            </a:r>
            <a:r>
              <a:rPr lang="es-MX" dirty="0">
                <a:solidFill>
                  <a:schemeClr val="bg1"/>
                </a:solidFill>
              </a:rPr>
              <a:t>Escaras y trombosis de vasos superficiales* Datos patognomónicos. </a:t>
            </a:r>
          </a:p>
          <a:p>
            <a:pPr marL="0" indent="0">
              <a:buNone/>
            </a:pPr>
            <a:r>
              <a:rPr lang="es-MX" u="sng" dirty="0">
                <a:solidFill>
                  <a:srgbClr val="FFFF00"/>
                </a:solidFill>
              </a:rPr>
              <a:t>Cuarto grado</a:t>
            </a:r>
            <a:r>
              <a:rPr lang="es-MX" u="sng" dirty="0">
                <a:solidFill>
                  <a:schemeClr val="bg1"/>
                </a:solidFill>
              </a:rPr>
              <a:t>: Aspecto carbonizado.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003" t="1104"/>
          <a:stretch/>
        </p:blipFill>
        <p:spPr bwMode="auto">
          <a:xfrm rot="5400000">
            <a:off x="4522460" y="1628673"/>
            <a:ext cx="4605514" cy="266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64791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QUEMADURAS ELÉCTRICAS.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Voltaje alto: &gt; 1000 V. </a:t>
            </a:r>
          </a:p>
          <a:p>
            <a:r>
              <a:rPr lang="es-MX" dirty="0">
                <a:solidFill>
                  <a:schemeClr val="bg1"/>
                </a:solidFill>
              </a:rPr>
              <a:t>Corriente alterna comercial: &lt;220 V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Todas son profundas.</a:t>
            </a:r>
          </a:p>
          <a:p>
            <a:r>
              <a:rPr lang="es-MX" dirty="0">
                <a:solidFill>
                  <a:schemeClr val="bg1"/>
                </a:solidFill>
              </a:rPr>
              <a:t>Sin cálculo preciso de la superficie corporal.</a:t>
            </a:r>
          </a:p>
          <a:p>
            <a:r>
              <a:rPr lang="es-MX" dirty="0">
                <a:solidFill>
                  <a:schemeClr val="bg1"/>
                </a:solidFill>
              </a:rPr>
              <a:t>CPK importante cuando es mas de 5000 U/L</a:t>
            </a:r>
          </a:p>
          <a:p>
            <a:r>
              <a:rPr lang="es-MX" dirty="0">
                <a:solidFill>
                  <a:schemeClr val="bg1"/>
                </a:solidFill>
              </a:rPr>
              <a:t>Solo &lt;15% tiene alteración en el electrocardiograma. 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41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770837"/>
            <a:ext cx="7886700" cy="994172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FFFF00"/>
                </a:solidFill>
              </a:rPr>
              <a:t>CUIDADO DE LA EXTREMIDADES.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Quemaduras en extremidades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r>
              <a:rPr lang="es-MX" dirty="0" err="1">
                <a:solidFill>
                  <a:schemeClr val="bg1"/>
                </a:solidFill>
              </a:rPr>
              <a:t>Doppler</a:t>
            </a:r>
            <a:r>
              <a:rPr lang="es-MX" dirty="0">
                <a:solidFill>
                  <a:schemeClr val="bg1"/>
                </a:solidFill>
              </a:rPr>
              <a:t> es un método seguro para valorar el flujo arterial. </a:t>
            </a:r>
          </a:p>
          <a:p>
            <a:r>
              <a:rPr lang="es-MX" dirty="0">
                <a:solidFill>
                  <a:srgbClr val="FFFF00"/>
                </a:solidFill>
              </a:rPr>
              <a:t>Límite 6 </a:t>
            </a:r>
            <a:r>
              <a:rPr lang="es-MX" dirty="0" err="1">
                <a:solidFill>
                  <a:srgbClr val="FFFF00"/>
                </a:solidFill>
              </a:rPr>
              <a:t>hrs</a:t>
            </a:r>
            <a:r>
              <a:rPr lang="es-MX" dirty="0">
                <a:solidFill>
                  <a:srgbClr val="FFFF00"/>
                </a:solidFill>
              </a:rPr>
              <a:t> para decidir sobre fasciotomía.*</a:t>
            </a:r>
          </a:p>
          <a:p>
            <a:r>
              <a:rPr lang="es-MX" dirty="0">
                <a:solidFill>
                  <a:schemeClr val="bg1"/>
                </a:solidFill>
              </a:rPr>
              <a:t>Son frecuentes las fracturas asociadas. </a:t>
            </a:r>
          </a:p>
          <a:p>
            <a:endParaRPr lang="es-MX" dirty="0">
              <a:solidFill>
                <a:srgbClr val="FFFF00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99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42238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ATENCIÓN DE LAS HERIDAS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¿Se considera una adelanto crucial para disminuir a la mortalidad en quemaduras extensas &gt;30% ASCT?.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Escisión tangencia e injerto temprano (</a:t>
            </a:r>
            <a:r>
              <a:rPr lang="es-MX" dirty="0" err="1">
                <a:solidFill>
                  <a:schemeClr val="bg1"/>
                </a:solidFill>
              </a:rPr>
              <a:t>aloinjerto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ó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xenoinjerto</a:t>
            </a:r>
            <a:r>
              <a:rPr lang="es-MX" dirty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352" r="5192" b="8432"/>
          <a:stretch/>
        </p:blipFill>
        <p:spPr bwMode="auto">
          <a:xfrm>
            <a:off x="143933" y="4594038"/>
            <a:ext cx="2209800" cy="212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6085" r="7273" b="12839"/>
          <a:stretch/>
        </p:blipFill>
        <p:spPr bwMode="auto">
          <a:xfrm>
            <a:off x="2472267" y="4553674"/>
            <a:ext cx="2209800" cy="216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7751" b="8051"/>
          <a:stretch/>
        </p:blipFill>
        <p:spPr bwMode="auto">
          <a:xfrm>
            <a:off x="4800601" y="4553673"/>
            <a:ext cx="2252132" cy="213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48168" t="9978" r="-1" b="12530"/>
          <a:stretch/>
        </p:blipFill>
        <p:spPr bwMode="auto">
          <a:xfrm>
            <a:off x="7134165" y="4568637"/>
            <a:ext cx="1908237" cy="213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0 Flecha derecha"/>
          <p:cNvSpPr/>
          <p:nvPr/>
        </p:nvSpPr>
        <p:spPr>
          <a:xfrm>
            <a:off x="2183061" y="5415074"/>
            <a:ext cx="601320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00"/>
              </a:solidFill>
            </a:endParaRPr>
          </a:p>
        </p:txBody>
      </p:sp>
      <p:sp>
        <p:nvSpPr>
          <p:cNvPr id="9" name="10 Flecha derecha"/>
          <p:cNvSpPr/>
          <p:nvPr/>
        </p:nvSpPr>
        <p:spPr>
          <a:xfrm>
            <a:off x="4418509" y="5415074"/>
            <a:ext cx="601320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00"/>
              </a:solidFill>
            </a:endParaRPr>
          </a:p>
        </p:txBody>
      </p:sp>
      <p:sp>
        <p:nvSpPr>
          <p:cNvPr id="10" name="10 Flecha derecha"/>
          <p:cNvSpPr/>
          <p:nvPr/>
        </p:nvSpPr>
        <p:spPr>
          <a:xfrm>
            <a:off x="6792789" y="5415074"/>
            <a:ext cx="601320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95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Escisión tangencial.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5821660" cy="381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6437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Manejo quirúrgico en quemaduras extensas.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802400"/>
              </p:ext>
            </p:extLst>
          </p:nvPr>
        </p:nvGraphicFramePr>
        <p:xfrm>
          <a:off x="1547664" y="1916832"/>
          <a:ext cx="5968118" cy="343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7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2115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Grupo de tratamiento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Mortalidad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dirty="0">
                          <a:solidFill>
                            <a:srgbClr val="FFFF00"/>
                          </a:solidFill>
                        </a:rPr>
                        <a:t>(&gt;40% ASCT)</a:t>
                      </a:r>
                      <a:endParaRPr lang="es-MX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dirty="0">
                          <a:solidFill>
                            <a:schemeClr val="tx1"/>
                          </a:solidFill>
                        </a:rPr>
                        <a:t>Conservador</a:t>
                      </a:r>
                      <a:r>
                        <a:rPr lang="es-MX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2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b="1" dirty="0">
                          <a:solidFill>
                            <a:schemeClr val="tx1"/>
                          </a:solidFill>
                        </a:rPr>
                        <a:t>Escisión tangencial temprana </a:t>
                      </a:r>
                    </a:p>
                    <a:p>
                      <a:endParaRPr lang="es-MX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3200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2005112" y="530568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* Sin </a:t>
            </a:r>
            <a:r>
              <a:rPr lang="en-US" sz="2400" dirty="0" err="1">
                <a:solidFill>
                  <a:schemeClr val="bg1"/>
                </a:solidFill>
              </a:rPr>
              <a:t>lesión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s-MX" sz="2400" dirty="0">
                <a:solidFill>
                  <a:schemeClr val="bg1"/>
                </a:solidFill>
              </a:rPr>
              <a:t>vías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aéreas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2400" dirty="0" err="1">
                <a:solidFill>
                  <a:schemeClr val="bg1"/>
                </a:solidFill>
              </a:rPr>
              <a:t>Diferencia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significativa</a:t>
            </a:r>
            <a:r>
              <a:rPr lang="en-US" sz="2400" dirty="0">
                <a:solidFill>
                  <a:schemeClr val="bg1"/>
                </a:solidFill>
              </a:rPr>
              <a:t> p&lt; 0.03</a:t>
            </a:r>
          </a:p>
          <a:p>
            <a:pPr algn="r"/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21268" y="5805263"/>
            <a:ext cx="84516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Herndon DN et al.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A comparison of conservative versus early excision. Therapies in severely burned patient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Ann Surg. 1989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Flecha abajo 2"/>
          <p:cNvSpPr/>
          <p:nvPr/>
        </p:nvSpPr>
        <p:spPr>
          <a:xfrm>
            <a:off x="6732240" y="2924944"/>
            <a:ext cx="792088" cy="201239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85286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77704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ATENCIÓN DE LAS HERIDAS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Reconstrucción temprana</a:t>
            </a:r>
          </a:p>
          <a:p>
            <a:r>
              <a:rPr lang="es-MX" dirty="0">
                <a:solidFill>
                  <a:schemeClr val="bg1"/>
                </a:solidFill>
              </a:rPr>
              <a:t>Se refiere a los injertos de cadáver y porcino (5 -7 días). </a:t>
            </a:r>
          </a:p>
          <a:p>
            <a:r>
              <a:rPr lang="es-MX" dirty="0">
                <a:solidFill>
                  <a:schemeClr val="bg1"/>
                </a:solidFill>
              </a:rPr>
              <a:t>Posteriormente se utilizan injertos </a:t>
            </a:r>
            <a:r>
              <a:rPr lang="es-MX" dirty="0" err="1">
                <a:solidFill>
                  <a:schemeClr val="bg1"/>
                </a:solidFill>
              </a:rPr>
              <a:t>autólogos</a:t>
            </a:r>
            <a:r>
              <a:rPr lang="es-MX" dirty="0">
                <a:solidFill>
                  <a:schemeClr val="bg1"/>
                </a:solidFill>
              </a:rPr>
              <a:t> (incluyendo de piel cabelluda en quemaduras extensas).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668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49143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FFFF00"/>
                </a:solidFill>
              </a:rPr>
              <a:t>INJERTOS AUTO</a:t>
            </a:r>
            <a:br>
              <a:rPr lang="es-MX" dirty="0">
                <a:solidFill>
                  <a:srgbClr val="FFFF00"/>
                </a:solidFill>
              </a:rPr>
            </a:br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¿Causas principal de falta de integración?. </a:t>
            </a:r>
          </a:p>
          <a:p>
            <a:pPr marL="0" indent="0">
              <a:buNone/>
            </a:pPr>
            <a:endParaRPr lang="es-MX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1. Hematoma en el lecho vascular. </a:t>
            </a:r>
            <a:r>
              <a:rPr lang="es-MX" dirty="0">
                <a:solidFill>
                  <a:srgbClr val="FFFF00"/>
                </a:solidFill>
              </a:rPr>
              <a:t>La causa más frecuente*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2. Infección. 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3. Deslizamiento de vendaje. 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3266" y="4100162"/>
            <a:ext cx="3122083" cy="232291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89065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Pregunta 1.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¿Cual es el medida terapéutica que se considera prioritaria para este paciente?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s-MX" dirty="0">
                <a:solidFill>
                  <a:schemeClr val="bg1"/>
                </a:solidFill>
              </a:rPr>
              <a:t>Aplicar analgésico </a:t>
            </a:r>
          </a:p>
          <a:p>
            <a:pPr marL="514350" indent="-514350">
              <a:buAutoNum type="alphaLcParenR"/>
            </a:pPr>
            <a:r>
              <a:rPr lang="es-MX" dirty="0">
                <a:solidFill>
                  <a:schemeClr val="bg1"/>
                </a:solidFill>
              </a:rPr>
              <a:t>Retirar la ropa e irrigar la herida </a:t>
            </a:r>
          </a:p>
          <a:p>
            <a:pPr marL="514350" indent="-514350">
              <a:buAutoNum type="alphaLcParenR"/>
            </a:pPr>
            <a:r>
              <a:rPr lang="es-MX" dirty="0">
                <a:solidFill>
                  <a:schemeClr val="bg1"/>
                </a:solidFill>
              </a:rPr>
              <a:t>Indicar una carga de Hartmann de inicio</a:t>
            </a:r>
          </a:p>
          <a:p>
            <a:pPr marL="514350" indent="-514350">
              <a:buAutoNum type="alphaLcParenR"/>
            </a:pPr>
            <a:r>
              <a:rPr lang="es-MX" dirty="0">
                <a:solidFill>
                  <a:srgbClr val="FF0000"/>
                </a:solidFill>
              </a:rPr>
              <a:t>Valorar vía aérea. ESTRIDOR *</a:t>
            </a:r>
          </a:p>
        </p:txBody>
      </p:sp>
    </p:spTree>
    <p:extLst>
      <p:ext uri="{BB962C8B-B14F-4D97-AF65-F5344CB8AC3E}">
        <p14:creationId xmlns:p14="http://schemas.microsoft.com/office/powerpoint/2010/main" val="31968064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Índice de mortalidad. 50%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57364"/>
            <a:ext cx="6572296" cy="442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36324"/>
            <a:ext cx="16668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Flecha derecha"/>
          <p:cNvSpPr/>
          <p:nvPr/>
        </p:nvSpPr>
        <p:spPr>
          <a:xfrm>
            <a:off x="6804248" y="4168504"/>
            <a:ext cx="60132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11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A PROPÓSITO DE CICATRIZACIÓN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¿Cuál es la celular predominante en la fase de inflamación?*</a:t>
            </a:r>
          </a:p>
          <a:p>
            <a:endParaRPr lang="es-MX" dirty="0">
              <a:solidFill>
                <a:srgbClr val="FFFF00"/>
              </a:solidFill>
            </a:endParaRPr>
          </a:p>
          <a:p>
            <a:r>
              <a:rPr lang="es-MX" dirty="0">
                <a:solidFill>
                  <a:srgbClr val="FFFF00"/>
                </a:solidFill>
              </a:rPr>
              <a:t>¿Cuál es el tipo de colágeno que se produce en forma provisional?*</a:t>
            </a:r>
          </a:p>
          <a:p>
            <a:endParaRPr lang="es-MX" dirty="0">
              <a:solidFill>
                <a:srgbClr val="FFFF00"/>
              </a:solidFill>
            </a:endParaRPr>
          </a:p>
          <a:p>
            <a:r>
              <a:rPr lang="es-MX" dirty="0">
                <a:solidFill>
                  <a:srgbClr val="FFFF00"/>
                </a:solidFill>
              </a:rPr>
              <a:t>¿Cuál es el porcentaje de tensión lograda por el entrecruzamiento de colágena en la etapa de maduración? *</a:t>
            </a:r>
          </a:p>
        </p:txBody>
      </p:sp>
    </p:spTree>
    <p:extLst>
      <p:ext uri="{BB962C8B-B14F-4D97-AF65-F5344CB8AC3E}">
        <p14:creationId xmlns:p14="http://schemas.microsoft.com/office/powerpoint/2010/main" val="26662160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9218" name="Picture 2" descr="C:\Users\Admin\AppData\Local\Microsoft\Windows\Temporary Internet Files\Content.IE5\09GTTJ2E\Fases de la cicatrizac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235227" cy="3424226"/>
          </a:xfrm>
          <a:prstGeom prst="rect">
            <a:avLst/>
          </a:prstGeom>
          <a:noFill/>
        </p:spPr>
      </p:pic>
      <p:pic>
        <p:nvPicPr>
          <p:cNvPr id="5" name="Picture 2" descr="C:\Users\Admin\AppData\Local\Microsoft\Windows\Temporary Internet Files\Content.IE5\DR516UE3\Faces de la cicatrizac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267075" cy="335758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857628"/>
            <a:ext cx="609604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3636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0701" y="677704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Recomendaciones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rgbClr val="FF0000"/>
                </a:solidFill>
              </a:rPr>
              <a:t>NO EXISTE </a:t>
            </a:r>
            <a:r>
              <a:rPr lang="es-MX" dirty="0">
                <a:solidFill>
                  <a:schemeClr val="bg1"/>
                </a:solidFill>
              </a:rPr>
              <a:t>la piel sintética como opción de cobertura.</a:t>
            </a:r>
          </a:p>
          <a:p>
            <a:pPr marL="0" indent="0">
              <a:buNone/>
            </a:pPr>
            <a:r>
              <a:rPr lang="es-MX" dirty="0">
                <a:solidFill>
                  <a:srgbClr val="FF0000"/>
                </a:solidFill>
              </a:rPr>
              <a:t>NO </a:t>
            </a:r>
            <a:r>
              <a:rPr lang="es-MX" dirty="0">
                <a:solidFill>
                  <a:schemeClr val="bg1"/>
                </a:solidFill>
              </a:rPr>
              <a:t>se indica la preparación del sitio receptor para esperar a que la </a:t>
            </a:r>
            <a:r>
              <a:rPr lang="es-MX" dirty="0" err="1">
                <a:solidFill>
                  <a:schemeClr val="bg1"/>
                </a:solidFill>
              </a:rPr>
              <a:t>epidermiolisis</a:t>
            </a:r>
            <a:r>
              <a:rPr lang="es-MX" dirty="0">
                <a:solidFill>
                  <a:schemeClr val="bg1"/>
                </a:solidFill>
              </a:rPr>
              <a:t> bacteriana separe la escara.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988" r="16203" b="3826"/>
          <a:stretch/>
        </p:blipFill>
        <p:spPr>
          <a:xfrm>
            <a:off x="1955800" y="3750734"/>
            <a:ext cx="2573867" cy="29140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4082" y="4114989"/>
            <a:ext cx="2914024" cy="21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145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4568" y="726480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INFECCIÓN 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>
                <a:solidFill>
                  <a:schemeClr val="bg1"/>
                </a:solidFill>
              </a:rPr>
              <a:t>Los datos de respuesta inflamatoria sistémica son parte de la evolución natural de la enfermedad.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No se usan antibióticos profilácticos. 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La presencia de lesión de vías aéreas se asocia a infección cursando con neumonía.  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La trombocitopenia, la tendencia a la hipotensión, falla renal y el déficit neurológico  son  indicativo de sepsis.  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28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368" y="593037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INFECCIÓN 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Infección de la herida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Antimicrobianos tópicos: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No son el tratamiento estándar de la infección. 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  </a:t>
            </a:r>
          </a:p>
          <a:p>
            <a:r>
              <a:rPr lang="es-MX" dirty="0">
                <a:solidFill>
                  <a:schemeClr val="bg1"/>
                </a:solidFill>
              </a:rPr>
              <a:t>Acetato de </a:t>
            </a:r>
            <a:r>
              <a:rPr lang="es-MX" dirty="0" err="1">
                <a:solidFill>
                  <a:schemeClr val="bg1"/>
                </a:solidFill>
              </a:rPr>
              <a:t>menfemida</a:t>
            </a:r>
            <a:endParaRPr lang="es-MX" dirty="0">
              <a:solidFill>
                <a:schemeClr val="bg1"/>
              </a:solidFill>
            </a:endParaRPr>
          </a:p>
          <a:p>
            <a:r>
              <a:rPr lang="es-MX" dirty="0" err="1">
                <a:solidFill>
                  <a:schemeClr val="bg1"/>
                </a:solidFill>
              </a:rPr>
              <a:t>Sulfadiazina</a:t>
            </a:r>
            <a:r>
              <a:rPr lang="es-MX" dirty="0">
                <a:solidFill>
                  <a:schemeClr val="bg1"/>
                </a:solidFill>
              </a:rPr>
              <a:t> de plata. </a:t>
            </a:r>
            <a:r>
              <a:rPr lang="es-MX" dirty="0">
                <a:solidFill>
                  <a:srgbClr val="FFFF00"/>
                </a:solidFill>
              </a:rPr>
              <a:t>* Provoca neutropenia. </a:t>
            </a:r>
          </a:p>
          <a:p>
            <a:r>
              <a:rPr lang="es-MX" dirty="0">
                <a:solidFill>
                  <a:schemeClr val="bg1"/>
                </a:solidFill>
              </a:rPr>
              <a:t>Nitrato de plata.</a:t>
            </a:r>
          </a:p>
        </p:txBody>
      </p:sp>
    </p:spTree>
    <p:extLst>
      <p:ext uri="{BB962C8B-B14F-4D97-AF65-F5344CB8AC3E}">
        <p14:creationId xmlns:p14="http://schemas.microsoft.com/office/powerpoint/2010/main" val="16691031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768" y="831453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INFECCIÓN 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Neumonía: </a:t>
            </a:r>
          </a:p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Causa principal de muerte por foco infeccioso en el paciente hospitalizado*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Fuente de infección más frecuente.</a:t>
            </a:r>
          </a:p>
          <a:p>
            <a:r>
              <a:rPr lang="es-MX" dirty="0">
                <a:solidFill>
                  <a:schemeClr val="bg1"/>
                </a:solidFill>
              </a:rPr>
              <a:t>25% de mortalidad en pacientes intubados.  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980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415238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NUTRICIÓN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La nutrición enteral es a la mejor vía de soporte. </a:t>
            </a: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   (sonda </a:t>
            </a:r>
            <a:r>
              <a:rPr lang="es-MX" dirty="0" err="1">
                <a:solidFill>
                  <a:schemeClr val="bg1"/>
                </a:solidFill>
              </a:rPr>
              <a:t>nasoenteral</a:t>
            </a:r>
            <a:r>
              <a:rPr lang="es-MX" dirty="0">
                <a:solidFill>
                  <a:schemeClr val="bg1"/>
                </a:solidFill>
              </a:rPr>
              <a:t>  </a:t>
            </a:r>
            <a:r>
              <a:rPr lang="es-MX" dirty="0" err="1">
                <a:solidFill>
                  <a:schemeClr val="bg1"/>
                </a:solidFill>
              </a:rPr>
              <a:t>pospilórica</a:t>
            </a:r>
            <a:r>
              <a:rPr lang="es-MX" dirty="0">
                <a:solidFill>
                  <a:schemeClr val="bg1"/>
                </a:solidFill>
              </a:rPr>
              <a:t>). </a:t>
            </a:r>
          </a:p>
          <a:p>
            <a:r>
              <a:rPr lang="es-MX" dirty="0">
                <a:solidFill>
                  <a:schemeClr val="bg1"/>
                </a:solidFill>
              </a:rPr>
              <a:t>La dieta idea es fibra alta en proteínas,  carbohidratos y baja en grasas. 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  <p:graphicFrame>
        <p:nvGraphicFramePr>
          <p:cNvPr id="4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191716"/>
              </p:ext>
            </p:extLst>
          </p:nvPr>
        </p:nvGraphicFramePr>
        <p:xfrm>
          <a:off x="1617133" y="3918600"/>
          <a:ext cx="6057490" cy="2539798"/>
        </p:xfrm>
        <a:graphic>
          <a:graphicData uri="http://schemas.openxmlformats.org/drawingml/2006/table">
            <a:tbl>
              <a:tblPr/>
              <a:tblGrid>
                <a:gridCol w="1379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9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Pérdida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de peso corporal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Alteración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fisiologica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Mortalidad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Alteración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inmune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20%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Alteración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de la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cicatrización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30%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30%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Infecciones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respiratorias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Neumonia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40%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Muerte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2138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PROBLEMAS CRÓNICOS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465729"/>
            <a:ext cx="7886700" cy="4711234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Aumento de la TGF b, se relaciona con cicatrices hipertróficas, que se aplana con el tiempo y la presión. En la </a:t>
            </a:r>
            <a:r>
              <a:rPr lang="es-MX" dirty="0" err="1">
                <a:solidFill>
                  <a:srgbClr val="FFFF00"/>
                </a:solidFill>
              </a:rPr>
              <a:t>queloide</a:t>
            </a:r>
            <a:r>
              <a:rPr lang="es-MX" dirty="0">
                <a:solidFill>
                  <a:srgbClr val="FFFF00"/>
                </a:solidFill>
              </a:rPr>
              <a:t> no*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26913" r="34444" b="22345"/>
          <a:stretch/>
        </p:blipFill>
        <p:spPr>
          <a:xfrm>
            <a:off x="1760446" y="3107265"/>
            <a:ext cx="5410200" cy="34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050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Prendas de presión.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6415" y="1932822"/>
            <a:ext cx="4751169" cy="322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ángulo 4"/>
          <p:cNvSpPr/>
          <p:nvPr/>
        </p:nvSpPr>
        <p:spPr>
          <a:xfrm>
            <a:off x="4444572" y="6488668"/>
            <a:ext cx="469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Fotografías: Servicio de quemados Galveston, </a:t>
            </a:r>
            <a:r>
              <a:rPr lang="es-MX" dirty="0" err="1">
                <a:solidFill>
                  <a:schemeClr val="bg1"/>
                </a:solidFill>
              </a:rPr>
              <a:t>Tx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83" y="5316260"/>
            <a:ext cx="6187757" cy="8607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211" y="6261765"/>
            <a:ext cx="3549417" cy="2269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628" y="6261765"/>
            <a:ext cx="892562" cy="2342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t="1" b="6148"/>
          <a:stretch/>
        </p:blipFill>
        <p:spPr>
          <a:xfrm>
            <a:off x="6159190" y="6250614"/>
            <a:ext cx="1771650" cy="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15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s-MX" dirty="0"/>
            </a:br>
            <a:endParaRPr lang="es-MX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05" y="1417281"/>
            <a:ext cx="6865678" cy="42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986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768" y="72850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6000" dirty="0">
                <a:solidFill>
                  <a:srgbClr val="FFFF00"/>
                </a:solidFill>
              </a:rPr>
              <a:t>CONCLUSIONES. </a:t>
            </a:r>
            <a:br>
              <a:rPr lang="es-MX" dirty="0">
                <a:solidFill>
                  <a:srgbClr val="FFFF00"/>
                </a:solidFill>
              </a:rPr>
            </a:br>
            <a:r>
              <a:rPr lang="es-MX" sz="2200" dirty="0">
                <a:solidFill>
                  <a:srgbClr val="FFFF00"/>
                </a:solidFill>
              </a:rPr>
              <a:t>CRITERIOS DE HOSPITALIZACIÓN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MX" sz="1800" dirty="0">
              <a:solidFill>
                <a:schemeClr val="bg1"/>
              </a:solidFill>
            </a:endParaRPr>
          </a:p>
          <a:p>
            <a:r>
              <a:rPr lang="es-MX" sz="1800" dirty="0">
                <a:solidFill>
                  <a:schemeClr val="bg1"/>
                </a:solidFill>
              </a:rPr>
              <a:t>Lesión por inhalación. *</a:t>
            </a:r>
            <a:r>
              <a:rPr lang="es-MX" sz="1800" dirty="0">
                <a:solidFill>
                  <a:srgbClr val="FFFF00"/>
                </a:solidFill>
              </a:rPr>
              <a:t>Causa mas frecuente de muerte en el sitio del accidente</a:t>
            </a:r>
            <a:r>
              <a:rPr lang="es-MX" sz="1800" dirty="0">
                <a:solidFill>
                  <a:schemeClr val="bg1"/>
                </a:solidFill>
              </a:rPr>
              <a:t>.</a:t>
            </a:r>
          </a:p>
          <a:p>
            <a:endParaRPr lang="es-MX" sz="1800" dirty="0">
              <a:solidFill>
                <a:schemeClr val="bg1"/>
              </a:solidFill>
            </a:endParaRPr>
          </a:p>
          <a:p>
            <a:r>
              <a:rPr lang="es-MX" sz="1800" dirty="0">
                <a:solidFill>
                  <a:schemeClr val="bg1"/>
                </a:solidFill>
              </a:rPr>
              <a:t>&gt;10 – 20% de ATSC. </a:t>
            </a:r>
          </a:p>
          <a:p>
            <a:endParaRPr lang="es-MX" sz="1800" dirty="0">
              <a:solidFill>
                <a:schemeClr val="bg1"/>
              </a:solidFill>
            </a:endParaRPr>
          </a:p>
          <a:p>
            <a:r>
              <a:rPr lang="es-MX" sz="1800" dirty="0">
                <a:solidFill>
                  <a:schemeClr val="bg1"/>
                </a:solidFill>
              </a:rPr>
              <a:t>Lesión de espesor total. </a:t>
            </a:r>
          </a:p>
          <a:p>
            <a:endParaRPr lang="es-MX" sz="1800" dirty="0">
              <a:solidFill>
                <a:schemeClr val="bg1"/>
              </a:solidFill>
            </a:endParaRPr>
          </a:p>
          <a:p>
            <a:r>
              <a:rPr lang="es-MX" sz="1800" dirty="0">
                <a:solidFill>
                  <a:schemeClr val="bg1"/>
                </a:solidFill>
              </a:rPr>
              <a:t>Cara , manos, pies, genitales y articulaciones. </a:t>
            </a:r>
          </a:p>
          <a:p>
            <a:endParaRPr lang="es-MX" sz="1800" dirty="0">
              <a:solidFill>
                <a:schemeClr val="bg1"/>
              </a:solidFill>
            </a:endParaRPr>
          </a:p>
          <a:p>
            <a:r>
              <a:rPr lang="es-MX" sz="1800" dirty="0">
                <a:solidFill>
                  <a:schemeClr val="bg1"/>
                </a:solidFill>
              </a:rPr>
              <a:t>Eléctrica y  química. </a:t>
            </a:r>
          </a:p>
          <a:p>
            <a:endParaRPr lang="es-MX" sz="1800" dirty="0">
              <a:solidFill>
                <a:schemeClr val="bg1"/>
              </a:solidFill>
            </a:endParaRPr>
          </a:p>
          <a:p>
            <a:r>
              <a:rPr lang="es-MX" sz="1800" dirty="0">
                <a:solidFill>
                  <a:schemeClr val="bg1"/>
                </a:solidFill>
              </a:rPr>
              <a:t>Enfermedad concomitantes, abandono social y población vulnerable. 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717" y="2519231"/>
            <a:ext cx="3549417" cy="2269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134" y="2519231"/>
            <a:ext cx="892562" cy="2342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" b="6148"/>
          <a:stretch/>
        </p:blipFill>
        <p:spPr>
          <a:xfrm>
            <a:off x="6881696" y="2508080"/>
            <a:ext cx="1771650" cy="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562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CA2DF5-F287-476C-921A-31A172BF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C2180C-3C93-4593-A5F2-D63AFE073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5400" dirty="0">
                <a:solidFill>
                  <a:schemeClr val="bg1"/>
                </a:solidFill>
              </a:rPr>
              <a:t>www.mariomjimenez.com</a:t>
            </a:r>
          </a:p>
        </p:txBody>
      </p:sp>
    </p:spTree>
    <p:extLst>
      <p:ext uri="{BB962C8B-B14F-4D97-AF65-F5344CB8AC3E}">
        <p14:creationId xmlns:p14="http://schemas.microsoft.com/office/powerpoint/2010/main" val="326885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39037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LESIÓN TÉRMICA COMO FACTOR CONFUSOR.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dirty="0">
                <a:solidFill>
                  <a:srgbClr val="FFFF00"/>
                </a:solidFill>
              </a:rPr>
              <a:t>¿Cuales son los cuidados iniciales de la quemadura?*</a:t>
            </a:r>
          </a:p>
          <a:p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>
                <a:solidFill>
                  <a:schemeClr val="bg1"/>
                </a:solidFill>
              </a:rPr>
              <a:t>La principal regla es ignorar la quemadura  </a:t>
            </a:r>
          </a:p>
          <a:p>
            <a:r>
              <a:rPr lang="es-MX" sz="2400" dirty="0">
                <a:solidFill>
                  <a:schemeClr val="bg1"/>
                </a:solidFill>
              </a:rPr>
              <a:t>Seguir lineamientos del ATLS</a:t>
            </a:r>
          </a:p>
          <a:p>
            <a:endParaRPr lang="es-MX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Darle prioridad a la valoración de la vía aérea: </a:t>
            </a:r>
          </a:p>
          <a:p>
            <a:pPr marL="385763" indent="-385763">
              <a:buAutoNum type="arabicPeriod"/>
            </a:pPr>
            <a:r>
              <a:rPr lang="es-MX" sz="3300" dirty="0">
                <a:solidFill>
                  <a:schemeClr val="bg1"/>
                </a:solidFill>
              </a:rPr>
              <a:t>Lesión térmica con quemadura </a:t>
            </a:r>
            <a:r>
              <a:rPr lang="es-MX" sz="3300" dirty="0" err="1">
                <a:solidFill>
                  <a:schemeClr val="bg1"/>
                </a:solidFill>
              </a:rPr>
              <a:t>supraglótica</a:t>
            </a:r>
            <a:endParaRPr lang="es-MX" sz="3300" dirty="0">
              <a:solidFill>
                <a:schemeClr val="bg1"/>
              </a:solidFill>
            </a:endParaRPr>
          </a:p>
          <a:p>
            <a:pPr marL="385763" indent="-385763"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Intoxicación por monóxido de carbono.  </a:t>
            </a:r>
          </a:p>
          <a:p>
            <a:pPr marL="385763" indent="-385763">
              <a:buAutoNum type="arabicPeriod"/>
            </a:pPr>
            <a:r>
              <a:rPr lang="es-MX" dirty="0">
                <a:solidFill>
                  <a:schemeClr val="bg1"/>
                </a:solidFill>
              </a:rPr>
              <a:t>Inhalación de humo. 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Una radiografía y oximetría normal no excluye el diagnóstico 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14" y="6188114"/>
            <a:ext cx="3549417" cy="2269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431" y="6188114"/>
            <a:ext cx="892562" cy="2342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1" b="6148"/>
          <a:stretch/>
        </p:blipFill>
        <p:spPr>
          <a:xfrm>
            <a:off x="5944993" y="6176963"/>
            <a:ext cx="1771650" cy="2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97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252224" y="2720898"/>
            <a:ext cx="2899317" cy="379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86171"/>
            <a:ext cx="7886700" cy="994172"/>
          </a:xfrm>
        </p:spPr>
        <p:txBody>
          <a:bodyPr/>
          <a:lstStyle/>
          <a:p>
            <a:r>
              <a:rPr lang="es-MX" dirty="0">
                <a:solidFill>
                  <a:srgbClr val="FFFF00"/>
                </a:solidFill>
              </a:rPr>
              <a:t>LESIÓN POR INHALACIÓN. 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7635" y="1892533"/>
            <a:ext cx="78867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Criterios de intubación. 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Nivel de conciencia. </a:t>
            </a:r>
          </a:p>
          <a:p>
            <a:r>
              <a:rPr lang="es-MX" sz="3800" dirty="0">
                <a:solidFill>
                  <a:schemeClr val="bg1"/>
                </a:solidFill>
              </a:rPr>
              <a:t>Estridor</a:t>
            </a:r>
          </a:p>
          <a:p>
            <a:r>
              <a:rPr lang="es-MX" dirty="0">
                <a:solidFill>
                  <a:schemeClr val="bg1"/>
                </a:solidFill>
              </a:rPr>
              <a:t>Sibilancias pulmonares. </a:t>
            </a:r>
          </a:p>
          <a:p>
            <a:r>
              <a:rPr lang="es-MX" dirty="0">
                <a:solidFill>
                  <a:schemeClr val="bg1"/>
                </a:solidFill>
              </a:rPr>
              <a:t>Lesión visible en </a:t>
            </a:r>
            <a:r>
              <a:rPr lang="es-MX" dirty="0" err="1">
                <a:solidFill>
                  <a:schemeClr val="bg1"/>
                </a:solidFill>
              </a:rPr>
              <a:t>bucofarínge</a:t>
            </a:r>
            <a:r>
              <a:rPr lang="es-MX" dirty="0">
                <a:solidFill>
                  <a:schemeClr val="bg1"/>
                </a:solidFill>
              </a:rPr>
              <a:t>. </a:t>
            </a:r>
          </a:p>
          <a:p>
            <a:r>
              <a:rPr lang="es-MX" dirty="0">
                <a:solidFill>
                  <a:schemeClr val="bg1"/>
                </a:solidFill>
              </a:rPr>
              <a:t>Esputo carbonoso expectorado.</a:t>
            </a: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MX" dirty="0">
                <a:solidFill>
                  <a:schemeClr val="bg1"/>
                </a:solidFill>
              </a:rPr>
              <a:t>Una vez intubado el paciente el diagnóstico confirmatorio es con </a:t>
            </a:r>
            <a:r>
              <a:rPr lang="es-MX" dirty="0" err="1">
                <a:solidFill>
                  <a:schemeClr val="bg1"/>
                </a:solidFill>
              </a:rPr>
              <a:t>broncoscopía</a:t>
            </a:r>
            <a:r>
              <a:rPr lang="es-MX" dirty="0">
                <a:solidFill>
                  <a:schemeClr val="bg1"/>
                </a:solidFill>
              </a:rPr>
              <a:t> </a:t>
            </a:r>
          </a:p>
          <a:p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37892" y="2742529"/>
            <a:ext cx="2927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Sensibilidad  vs Especificidad </a:t>
            </a:r>
          </a:p>
        </p:txBody>
      </p:sp>
      <p:sp>
        <p:nvSpPr>
          <p:cNvPr id="6" name="Flecha derecha 5"/>
          <p:cNvSpPr/>
          <p:nvPr/>
        </p:nvSpPr>
        <p:spPr>
          <a:xfrm rot="16200000">
            <a:off x="4839628" y="2742529"/>
            <a:ext cx="289931" cy="357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lecha derecha 6"/>
          <p:cNvSpPr/>
          <p:nvPr/>
        </p:nvSpPr>
        <p:spPr>
          <a:xfrm rot="5400000">
            <a:off x="8310614" y="2731712"/>
            <a:ext cx="289931" cy="357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341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3111</TotalTime>
  <Words>2307</Words>
  <Application>Microsoft Office PowerPoint</Application>
  <PresentationFormat>Presentación en pantalla (4:3)</PresentationFormat>
  <Paragraphs>391</Paragraphs>
  <Slides>71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Verdana</vt:lpstr>
      <vt:lpstr>Wingdings</vt:lpstr>
      <vt:lpstr>Tema de Office</vt:lpstr>
      <vt:lpstr>Quemaduras. </vt:lpstr>
      <vt:lpstr>Presentación de PowerPoint</vt:lpstr>
      <vt:lpstr>PRESENTACIÓN DE CASO CLÍNICO</vt:lpstr>
      <vt:lpstr>PRESENTACIÓN DE CASO CLÍNICO</vt:lpstr>
      <vt:lpstr>Pregunta 1. </vt:lpstr>
      <vt:lpstr>Pregunta 1. </vt:lpstr>
      <vt:lpstr> </vt:lpstr>
      <vt:lpstr>LESIÓN TÉRMICA COMO FACTOR CONFUSOR. </vt:lpstr>
      <vt:lpstr>LESIÓN POR INHALACIÓN.   </vt:lpstr>
      <vt:lpstr>LESIÓN POR INHALACIÓN.   </vt:lpstr>
      <vt:lpstr>Respiración y ventilación. </vt:lpstr>
      <vt:lpstr>REANIMACIÓN CON LÍQUIDOS </vt:lpstr>
      <vt:lpstr>Reanimación con líquidos con solución Hartmann. 1974.  </vt:lpstr>
      <vt:lpstr>Tabla de Lund and Browder  De elección en niños*.  </vt:lpstr>
      <vt:lpstr>Regla de los nueves continúa en la actualidad</vt:lpstr>
      <vt:lpstr>Fasciotomia  CIRCULACIÓN</vt:lpstr>
      <vt:lpstr>Presentación de PowerPoint</vt:lpstr>
      <vt:lpstr>Presentación de PowerPoint</vt:lpstr>
      <vt:lpstr>Presentación de PowerPoint</vt:lpstr>
      <vt:lpstr>¿A quien iniciar la fórmula de Parkland?.   </vt:lpstr>
      <vt:lpstr>Hipermetabolísmo.</vt:lpstr>
      <vt:lpstr>RESPUESTA FISIOLÓGICA A LA QUEMADURA.   </vt:lpstr>
      <vt:lpstr>Principios básicos.</vt:lpstr>
      <vt:lpstr>Presentación de PowerPoint</vt:lpstr>
      <vt:lpstr>Presentación de PowerPoint</vt:lpstr>
      <vt:lpstr>Ambiente  Control de la temperatura </vt:lpstr>
      <vt:lpstr>Ambiente Control de la temperatura </vt:lpstr>
      <vt:lpstr>Manejo médico.</vt:lpstr>
      <vt:lpstr>Manejo médico.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¿Cuáles son las complicaciones que pudieran aparecer por reanimación deficiente?.   </vt:lpstr>
      <vt:lpstr>¿Cuáles son las complicaciones que pudieran aparecer por reanimación excesiva?.   </vt:lpstr>
      <vt:lpstr>Pregunta 4</vt:lpstr>
      <vt:lpstr>Presentación de PowerPoint</vt:lpstr>
      <vt:lpstr>Presentación de PowerPoint</vt:lpstr>
      <vt:lpstr>Presentación de PowerPoint</vt:lpstr>
      <vt:lpstr>Presentación de PowerPoint</vt:lpstr>
      <vt:lpstr>ATENCIÓN DE LÍQUIDOS.   </vt:lpstr>
      <vt:lpstr>ATENCIÓN DE LÍQUIDOS.   </vt:lpstr>
      <vt:lpstr>Presentación de PowerPoint</vt:lpstr>
      <vt:lpstr>Recomendaciones </vt:lpstr>
      <vt:lpstr>DESCRIPCIÓN DE CASOS CLINICOS.   </vt:lpstr>
      <vt:lpstr>PROFUNDIDAD DE LA QUEMADURA.   </vt:lpstr>
      <vt:lpstr>Profundidad Zonas de Jackson (1983)</vt:lpstr>
      <vt:lpstr>Epitelización.</vt:lpstr>
      <vt:lpstr>PROFUNDIDAD DE LA QUEMADURA.   </vt:lpstr>
      <vt:lpstr>PROFUNDIDAD DE LA QUEMADURA.   </vt:lpstr>
      <vt:lpstr>PROFUNDIDAD DE LA QUEMADURA.   </vt:lpstr>
      <vt:lpstr>QUEMADURAS ELÉCTRICAS. </vt:lpstr>
      <vt:lpstr>CUIDADO DE LA EXTREMIDADES.   </vt:lpstr>
      <vt:lpstr>ATENCIÓN DE LAS HERIDAS   </vt:lpstr>
      <vt:lpstr>Escisión tangencial.</vt:lpstr>
      <vt:lpstr>Manejo quirúrgico en quemaduras extensas.</vt:lpstr>
      <vt:lpstr>ATENCIÓN DE LAS HERIDAS   </vt:lpstr>
      <vt:lpstr>INJERTOS AUTO </vt:lpstr>
      <vt:lpstr>Índice de mortalidad. 50% </vt:lpstr>
      <vt:lpstr>A PROPÓSITO DE CICATRIZACIÓN</vt:lpstr>
      <vt:lpstr>Presentación de PowerPoint</vt:lpstr>
      <vt:lpstr>Recomendaciones </vt:lpstr>
      <vt:lpstr>INFECCIÓN    </vt:lpstr>
      <vt:lpstr>INFECCIÓN    </vt:lpstr>
      <vt:lpstr>INFECCIÓN    </vt:lpstr>
      <vt:lpstr>NUTRICIÓN   </vt:lpstr>
      <vt:lpstr>PROBLEMAS CRÓNICOS</vt:lpstr>
      <vt:lpstr>Prendas de presión.</vt:lpstr>
      <vt:lpstr>CONCLUSIONES.  CRITERIOS DE HOSPITALIZACIÓN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QM2</dc:title>
  <dc:creator>Mario Aurelio Martínez_Jiménez</dc:creator>
  <cp:lastModifiedBy>Mario Aurelio Martínez-Jiménez</cp:lastModifiedBy>
  <cp:revision>397</cp:revision>
  <dcterms:created xsi:type="dcterms:W3CDTF">2014-08-17T16:46:03Z</dcterms:created>
  <dcterms:modified xsi:type="dcterms:W3CDTF">2019-08-24T23:08:23Z</dcterms:modified>
</cp:coreProperties>
</file>